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jpeg" ContentType="image/jpeg"/>
  <Override PartName="/ppt/notesSlides/notesSlide6.xml" ContentType="application/vnd.openxmlformats-officedocument.presentationml.notesSlide+xml"/>
  <Override PartName="/ppt/media/image4.jpeg" ContentType="image/jpeg"/>
  <Override PartName="/ppt/notesSlides/notesSlide7.xml" ContentType="application/vnd.openxmlformats-officedocument.presentationml.notesSlide+xml"/>
  <Override PartName="/ppt/media/image5.jpeg" ContentType="image/jpeg"/>
  <Override PartName="/ppt/notesSlides/notesSlide8.xml" ContentType="application/vnd.openxmlformats-officedocument.presentationml.notesSlide+xml"/>
  <Override PartName="/ppt/media/image6.jpeg" ContentType="image/jpeg"/>
  <Override PartName="/ppt/notesSlides/notesSlide9.xml" ContentType="application/vnd.openxmlformats-officedocument.presentationml.notesSlide+xml"/>
  <Override PartName="/ppt/media/image7.jpeg" ContentType="image/jpeg"/>
  <Override PartName="/ppt/notesSlides/notesSlide10.xml" ContentType="application/vnd.openxmlformats-officedocument.presentationml.notesSlide+xml"/>
  <Override PartName="/ppt/media/image8.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9" name="Shape 119"/>
          <p:cNvSpPr/>
          <p:nvPr>
            <p:ph type="sldImg"/>
          </p:nvPr>
        </p:nvSpPr>
        <p:spPr>
          <a:xfrm>
            <a:off x="1143000" y="685800"/>
            <a:ext cx="4572000" cy="3429000"/>
          </a:xfrm>
          <a:prstGeom prst="rect">
            <a:avLst/>
          </a:prstGeom>
        </p:spPr>
        <p:txBody>
          <a:bodyPr/>
          <a:lstStyle/>
          <a:p>
            <a:pPr/>
          </a:p>
        </p:txBody>
      </p:sp>
      <p:sp>
        <p:nvSpPr>
          <p:cNvPr id="120" name="Shape 1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sz="1400"/>
            </a:pPr>
            <a:r>
              <a:rPr>
                <a:latin typeface="+mn-lt"/>
                <a:ea typeface="+mn-ea"/>
                <a:cs typeface="+mn-cs"/>
                <a:sym typeface="Helvetica"/>
              </a:rPr>
              <a:t>皆様、こんにちは。本日は、我々の楽天マーケティング戦略における「不都合な真実」について、率直に議論したいと思います。見かけ上の健全な</a:t>
            </a:r>
            <a:r>
              <a:t>ROAS</a:t>
            </a:r>
            <a:r>
              <a:rPr>
                <a:latin typeface="+mn-lt"/>
                <a:ea typeface="+mn-ea"/>
                <a:cs typeface="+mn-cs"/>
                <a:sym typeface="Helvetica"/>
              </a:rPr>
              <a:t>の裏に隠された利益の流失を明らかにし、</a:t>
            </a:r>
            <a:r>
              <a:t>2026</a:t>
            </a:r>
            <a:r>
              <a:rPr>
                <a:latin typeface="+mn-lt"/>
                <a:ea typeface="+mn-ea"/>
                <a:cs typeface="+mn-cs"/>
                <a:sym typeface="Helvetica"/>
              </a:rPr>
              <a:t>年度の利益防衛戦略として、新たなデータ診断ロジックの導入を提案します。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defRPr sz="1400"/>
            </a:pPr>
            <a:r>
              <a:rPr>
                <a:latin typeface="+mn-lt"/>
                <a:ea typeface="+mn-ea"/>
                <a:cs typeface="+mn-cs"/>
                <a:sym typeface="Helvetica"/>
              </a:rPr>
              <a:t>以上の課題に対する具体的な行動計画を</a:t>
            </a:r>
            <a:r>
              <a:t>3</a:t>
            </a:r>
            <a:r>
              <a:rPr>
                <a:latin typeface="+mn-lt"/>
                <a:ea typeface="+mn-ea"/>
                <a:cs typeface="+mn-cs"/>
                <a:sym typeface="Helvetica"/>
              </a:rPr>
              <a:t>つのフェーズに分けて提案します。第一フェーズでは、すぐにでも診断シートを活用した予算監査を実施します。第二フェーズでは、</a:t>
            </a:r>
            <a:r>
              <a:t>Mirai Track</a:t>
            </a:r>
            <a:r>
              <a:rPr>
                <a:latin typeface="+mn-lt"/>
                <a:ea typeface="+mn-ea"/>
                <a:cs typeface="+mn-cs"/>
                <a:sym typeface="Helvetica"/>
              </a:rPr>
              <a:t>を導入し、データの基盤を強化します。そして第三フェーズでは、最終的に「インクリメンタル利益」を基軸とした新しい</a:t>
            </a:r>
            <a:r>
              <a:t>KPI</a:t>
            </a:r>
            <a:r>
              <a:rPr>
                <a:latin typeface="+mn-lt"/>
                <a:ea typeface="+mn-ea"/>
                <a:cs typeface="+mn-cs"/>
                <a:sym typeface="Helvetica"/>
              </a:rPr>
              <a:t>体系を構築し、組織全体の意識改革を図ります。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lvl1pPr>
              <a:defRPr sz="1400">
                <a:latin typeface="+mn-lt"/>
                <a:ea typeface="+mn-ea"/>
                <a:cs typeface="+mn-cs"/>
                <a:sym typeface="Helvetica"/>
              </a:defRPr>
            </a:lvl1pPr>
          </a:lstStyle>
          <a:p>
            <a:pPr>
              <a:defRPr>
                <a:latin typeface="+mj-lt"/>
                <a:ea typeface="+mj-ea"/>
                <a:cs typeface="+mj-cs"/>
                <a:sym typeface="Arial"/>
              </a:defRPr>
            </a:pPr>
            <a:r>
              <a:rPr>
                <a:latin typeface="+mn-lt"/>
                <a:ea typeface="+mn-ea"/>
                <a:cs typeface="+mn-cs"/>
                <a:sym typeface="Helvetica"/>
              </a:rPr>
              <a:t>結論として、私たちは推測に基づく判断をやめ、真実の利益に投資する時が来ました。本日、私は二つのことを皆様にお願いします。一つ目は、アトリビューションシステムをアップグレードするための予算承認です。二つ目は、新しい「インクリメンタル収益」軸での施策立案を正式に許可していただくことです。これは、我々の未来の利益を守るための、最も重要な投資で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lvl1pPr>
              <a:defRPr sz="1400">
                <a:latin typeface="+mn-lt"/>
                <a:ea typeface="+mn-ea"/>
                <a:cs typeface="+mn-cs"/>
                <a:sym typeface="Helvetica"/>
              </a:defRPr>
            </a:lvl1pPr>
          </a:lstStyle>
          <a:p>
            <a:pPr>
              <a:defRPr>
                <a:latin typeface="+mj-lt"/>
                <a:ea typeface="+mj-ea"/>
                <a:cs typeface="+mj-cs"/>
                <a:sym typeface="Arial"/>
              </a:defRPr>
            </a:pPr>
            <a:r>
              <a:rPr>
                <a:latin typeface="+mn-lt"/>
                <a:ea typeface="+mn-ea"/>
                <a:cs typeface="+mn-cs"/>
                <a:sym typeface="Helvetica"/>
              </a:rPr>
              <a:t>長時間にわたり、誠にありがとうございました。我々が提案する道は、データの壁を打ち破り、真の利益へと続く道です。ぜひ、この改革にご賛同いただき、共に前進していければと願っています。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defRPr sz="1400"/>
            </a:pPr>
            <a:r>
              <a:rPr>
                <a:latin typeface="+mn-lt"/>
                <a:ea typeface="+mn-ea"/>
                <a:cs typeface="+mn-cs"/>
                <a:sym typeface="Helvetica"/>
              </a:rPr>
              <a:t>本日の議事は</a:t>
            </a:r>
            <a:r>
              <a:t>4</a:t>
            </a:r>
            <a:r>
              <a:rPr>
                <a:latin typeface="+mn-lt"/>
                <a:ea typeface="+mn-ea"/>
                <a:cs typeface="+mn-cs"/>
                <a:sym typeface="Helvetica"/>
              </a:rPr>
              <a:t>つの部分に分かれます。まず、現状の「</a:t>
            </a:r>
            <a:r>
              <a:t>ROAS</a:t>
            </a:r>
            <a:r>
              <a:rPr>
                <a:latin typeface="+mn-lt"/>
                <a:ea typeface="+mn-ea"/>
                <a:cs typeface="+mn-cs"/>
                <a:sym typeface="Helvetica"/>
              </a:rPr>
              <a:t>の罠」について分析します。次に、「利益の真実」を解き明かし、共食い効果や外部流入の影響を定量的に示します。その上で、</a:t>
            </a:r>
            <a:r>
              <a:t>Mirai</a:t>
            </a:r>
            <a:r>
              <a:rPr>
                <a:latin typeface="+mn-lt"/>
                <a:ea typeface="+mn-ea"/>
                <a:cs typeface="+mn-cs"/>
                <a:sym typeface="Helvetica"/>
              </a:rPr>
              <a:t>の断層撮影を用いた新しい戦略を提案し、最後に具体的な行動計画を示します。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defRPr sz="1400"/>
            </a:pPr>
            <a:r>
              <a:rPr>
                <a:latin typeface="+mn-lt"/>
                <a:ea typeface="+mn-ea"/>
                <a:cs typeface="+mn-cs"/>
                <a:sym typeface="Helvetica"/>
              </a:rPr>
              <a:t>結論から申し上げます。現在、我々は楽天のデータによる「データの虚構」に陥っています。見かけの</a:t>
            </a:r>
            <a:r>
              <a:t>ROAS</a:t>
            </a:r>
            <a:r>
              <a:rPr>
                <a:latin typeface="+mn-lt"/>
                <a:ea typeface="+mn-ea"/>
                <a:cs typeface="+mn-cs"/>
                <a:sym typeface="Helvetica"/>
              </a:rPr>
              <a:t>は高いものの、実際には「共食い効果」により自然流入を横取りし、</a:t>
            </a:r>
            <a:r>
              <a:t>TikTok</a:t>
            </a:r>
            <a:r>
              <a:rPr>
                <a:latin typeface="+mn-lt"/>
                <a:ea typeface="+mn-ea"/>
                <a:cs typeface="+mn-cs"/>
                <a:sym typeface="Helvetica"/>
              </a:rPr>
              <a:t>などの外部貢献を過小評価しています。本日の目標は、</a:t>
            </a:r>
            <a:r>
              <a:t>Mirai Track</a:t>
            </a:r>
            <a:r>
              <a:rPr>
                <a:latin typeface="+mn-lt"/>
                <a:ea typeface="+mn-ea"/>
                <a:cs typeface="+mn-cs"/>
                <a:sym typeface="Helvetica"/>
              </a:rPr>
              <a:t>といった新しいアトリビューションシステムの導入を承認いただき、マーケティングを真の利益創出へと導くことです。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defRPr sz="1400"/>
            </a:pPr>
            <a:r>
              <a:rPr>
                <a:latin typeface="+mn-lt"/>
                <a:ea typeface="+mn-ea"/>
                <a:cs typeface="+mn-cs"/>
                <a:sym typeface="Helvetica"/>
              </a:rPr>
              <a:t>まず現状を見てみましょう。左のグラフは楽天后台の</a:t>
            </a:r>
            <a:r>
              <a:t>ROAS</a:t>
            </a:r>
            <a:r>
              <a:rPr>
                <a:latin typeface="+mn-lt"/>
                <a:ea typeface="+mn-ea"/>
                <a:cs typeface="+mn-cs"/>
                <a:sym typeface="Helvetica"/>
              </a:rPr>
              <a:t>で、見事に</a:t>
            </a:r>
            <a:r>
              <a:t>500%</a:t>
            </a:r>
            <a:r>
              <a:rPr>
                <a:latin typeface="+mn-lt"/>
                <a:ea typeface="+mn-ea"/>
                <a:cs typeface="+mn-cs"/>
                <a:sym typeface="Helvetica"/>
              </a:rPr>
              <a:t>を超えています。しかし、右のグラフを見ると、我々の営業利益率は全く伸びていません。この明らかな乖離が「</a:t>
            </a:r>
            <a:r>
              <a:t>ROAS</a:t>
            </a:r>
            <a:r>
              <a:rPr>
                <a:latin typeface="+mn-lt"/>
                <a:ea typeface="+mn-ea"/>
                <a:cs typeface="+mn-cs"/>
                <a:sym typeface="Helvetica"/>
              </a:rPr>
              <a:t>の罠」です。楽天という「ウォールドガーデン」は、ユーザーの複雑な決断プロセスを無視し、すべての功績を自社の広告に押し付けています。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lvl1pPr>
              <a:defRPr sz="1400">
                <a:latin typeface="+mn-lt"/>
                <a:ea typeface="+mn-ea"/>
                <a:cs typeface="+mn-cs"/>
                <a:sym typeface="Helvetica"/>
              </a:defRPr>
            </a:lvl1pPr>
          </a:lstStyle>
          <a:p>
            <a:pPr>
              <a:defRPr>
                <a:latin typeface="+mj-lt"/>
                <a:ea typeface="+mj-ea"/>
                <a:cs typeface="+mj-cs"/>
                <a:sym typeface="Arial"/>
              </a:defRPr>
            </a:pPr>
            <a:r>
              <a:rPr>
                <a:latin typeface="+mn-lt"/>
                <a:ea typeface="+mn-ea"/>
                <a:cs typeface="+mn-cs"/>
                <a:sym typeface="Helvetica"/>
              </a:rPr>
              <a:t>この現象の核心は「カニバリゼーション」、つまり共食い効果です。右の図のように、本来自然に購入してくれる顧客を、我々が広告で横取りし、さらにその対価として広告費を支払っているのです。カニバリ指数という指標でこれを測ると、我々が払っている広告費の相当部分が、実は無駄な支出である可能性が浮き彫りになり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defRPr sz="1400"/>
            </a:pPr>
            <a:r>
              <a:rPr>
                <a:latin typeface="+mn-lt"/>
                <a:ea typeface="+mn-ea"/>
                <a:cs typeface="+mn-cs"/>
                <a:sym typeface="Helvetica"/>
              </a:rPr>
              <a:t>では、どうやって真実を見つけるか。答えは「インクリメンタルモデル」です。</a:t>
            </a:r>
          </a:p>
          <a:p>
            <a:pPr>
              <a:defRPr sz="1400"/>
            </a:pPr>
            <a:r>
              <a:rPr>
                <a:latin typeface="+mn-lt"/>
                <a:ea typeface="+mn-ea"/>
                <a:cs typeface="+mn-cs"/>
                <a:sym typeface="Helvetica"/>
              </a:rPr>
              <a:t>右の図が示すように、「最後のクリック」に依存する従来の考え方から、「広告を出さなかった場合の売上（ベースライン）」との比較を通じて、真の増加分を測る思考へとシフトする必要があります。</a:t>
            </a:r>
          </a:p>
          <a:p>
            <a:pPr>
              <a:defRPr sz="1400"/>
            </a:pPr>
            <a:r>
              <a:rPr>
                <a:latin typeface="+mn-lt"/>
                <a:ea typeface="+mn-ea"/>
                <a:cs typeface="+mn-cs"/>
                <a:sym typeface="Helvetica"/>
              </a:rPr>
              <a:t>左側の式にある通り、</a:t>
            </a:r>
            <a:r>
              <a:t>ROI</a:t>
            </a:r>
            <a:r>
              <a:rPr>
                <a:latin typeface="+mn-lt"/>
                <a:ea typeface="+mn-ea"/>
                <a:cs typeface="+mn-cs"/>
                <a:sym typeface="Helvetica"/>
              </a:rPr>
              <a:t>は単なる売上だけでなく、ベースラインを差し引いた真の増分売上に基づいて計算されるべきです。この「真の増分</a:t>
            </a:r>
            <a:r>
              <a:t>ROI</a:t>
            </a:r>
            <a:r>
              <a:rPr>
                <a:latin typeface="+mn-lt"/>
                <a:ea typeface="+mn-ea"/>
                <a:cs typeface="+mn-cs"/>
                <a:sym typeface="Helvetica"/>
              </a:rPr>
              <a:t>」こそが、我々の利益を守る鍵です。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defRPr sz="1400"/>
            </a:pPr>
            <a:r>
              <a:t>Mirai</a:t>
            </a:r>
            <a:r>
              <a:rPr>
                <a:latin typeface="+mn-lt"/>
                <a:ea typeface="+mn-ea"/>
                <a:cs typeface="+mn-cs"/>
                <a:sym typeface="Helvetica"/>
              </a:rPr>
              <a:t>のモデルで診断した結果、衝撃的な事実が明らかになりました。右の図のように、見かけ上高い</a:t>
            </a:r>
            <a:r>
              <a:t>ROI</a:t>
            </a:r>
            <a:r>
              <a:rPr>
                <a:latin typeface="+mn-lt"/>
                <a:ea typeface="+mn-ea"/>
                <a:cs typeface="+mn-cs"/>
                <a:sym typeface="Helvetica"/>
              </a:rPr>
              <a:t>（左の空洞のある柱）を誇る施策の中には、実際には利益を損なっている（右の実心の柱との差）ものがあるのです。我々は、この「見せかけの</a:t>
            </a:r>
            <a:r>
              <a:t>ROI</a:t>
            </a:r>
            <a:r>
              <a:rPr>
                <a:latin typeface="+mn-lt"/>
                <a:ea typeface="+mn-ea"/>
                <a:cs typeface="+mn-cs"/>
                <a:sym typeface="Helvetica"/>
              </a:rPr>
              <a:t>」に惑わされ、真の利益を見失っていました。</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defRPr sz="1400"/>
            </a:pPr>
            <a:r>
              <a:rPr>
                <a:latin typeface="+mn-lt"/>
                <a:ea typeface="+mn-ea"/>
                <a:cs typeface="+mn-cs"/>
                <a:sym typeface="Helvetica"/>
              </a:rPr>
              <a:t>もう一つの大きな盲点は、外部チャネルの「ハロー効果」です。右の図のように、</a:t>
            </a:r>
            <a:r>
              <a:t>TikTok</a:t>
            </a:r>
            <a:r>
              <a:rPr>
                <a:latin typeface="+mn-lt"/>
                <a:ea typeface="+mn-ea"/>
                <a:cs typeface="+mn-cs"/>
                <a:sym typeface="Helvetica"/>
              </a:rPr>
              <a:t>や</a:t>
            </a:r>
            <a:r>
              <a:t>Instagram</a:t>
            </a:r>
            <a:r>
              <a:rPr>
                <a:latin typeface="+mn-lt"/>
                <a:ea typeface="+mn-ea"/>
                <a:cs typeface="+mn-cs"/>
                <a:sym typeface="Helvetica"/>
              </a:rPr>
              <a:t>での「種まき」が「因」となり、楽天での「収穫」が「果」となっています。現行の計測では、この外部での貢献が完全に見落とされています。我々は、楽天内での高額競争から脱却し、指名検索を促す外部施策へ戦略的に予算をシフトする必要があり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defRPr sz="1400"/>
            </a:pPr>
            <a:r>
              <a:rPr>
                <a:latin typeface="+mn-lt"/>
                <a:ea typeface="+mn-ea"/>
                <a:cs typeface="+mn-cs"/>
                <a:sym typeface="Helvetica"/>
              </a:rPr>
              <a:t>これらの問題は、我々のブランド健全性にも深刻な影響を与えています。右の計器盤が示すように、広告依存度は危険水域に達しています。収益の</a:t>
            </a:r>
            <a:r>
              <a:t>6</a:t>
            </a:r>
            <a:r>
              <a:rPr>
                <a:latin typeface="+mn-lt"/>
                <a:ea typeface="+mn-ea"/>
                <a:cs typeface="+mn-cs"/>
                <a:sym typeface="Helvetica"/>
              </a:rPr>
              <a:t>割以上を広告とクーポンで賄っている状況は、我々がブランドとしての力を失い、単なる「下請け」になりつつあることを意味します。この状況を打開するためにも、戦略的なデータ活用が不可欠です。</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标题文本"/>
          <p:cNvSpPr txBox="1"/>
          <p:nvPr>
            <p:ph type="title"/>
          </p:nvPr>
        </p:nvSpPr>
        <p:spPr>
          <a:xfrm>
            <a:off x="1143000" y="841771"/>
            <a:ext cx="6858000" cy="1790701"/>
          </a:xfrm>
          <a:prstGeom prst="rect">
            <a:avLst/>
          </a:prstGeom>
        </p:spPr>
        <p:txBody>
          <a:bodyPr anchor="b"/>
          <a:lstStyle>
            <a:lvl1pPr algn="ctr">
              <a:defRPr sz="4500"/>
            </a:lvl1pPr>
          </a:lstStyle>
          <a:p>
            <a:pPr/>
            <a:r>
              <a:t>标题文本</a:t>
            </a:r>
          </a:p>
        </p:txBody>
      </p:sp>
      <p:sp>
        <p:nvSpPr>
          <p:cNvPr id="12" name="正文级别 1…"/>
          <p:cNvSpPr txBox="1"/>
          <p:nvPr>
            <p:ph type="body" sz="quarter" idx="1"/>
          </p:nvPr>
        </p:nvSpPr>
        <p:spPr>
          <a:xfrm>
            <a:off x="1143000" y="2701527"/>
            <a:ext cx="6858000" cy="1241822"/>
          </a:xfrm>
          <a:prstGeom prst="rect">
            <a:avLst/>
          </a:prstGeom>
        </p:spPr>
        <p:txBody>
          <a:bodyPr/>
          <a:lstStyle>
            <a:lvl1pPr marL="361950" indent="-266700" algn="ctr">
              <a:buClrTx/>
              <a:buSzTx/>
              <a:buFontTx/>
              <a:buNone/>
              <a:defRPr sz="1800"/>
            </a:lvl1pPr>
            <a:lvl2pPr marL="361950" indent="209550" algn="ctr">
              <a:buClrTx/>
              <a:buSzTx/>
              <a:buFontTx/>
              <a:buNone/>
              <a:defRPr sz="1800"/>
            </a:lvl2pPr>
            <a:lvl3pPr marL="361950" indent="685800" algn="ctr">
              <a:buClrTx/>
              <a:buSzTx/>
              <a:buFontTx/>
              <a:buNone/>
              <a:defRPr sz="1800"/>
            </a:lvl3pPr>
            <a:lvl4pPr marL="361950" indent="1149350" algn="ctr">
              <a:buClrTx/>
              <a:buSzTx/>
              <a:buFontTx/>
              <a:buNone/>
              <a:defRPr sz="1800"/>
            </a:lvl4pPr>
            <a:lvl5pPr marL="361950" indent="1606550" algn="ctr">
              <a:buClrTx/>
              <a:buSzTx/>
              <a:buFontTx/>
              <a:buNone/>
              <a:defRPr sz="18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标题文本"/>
          <p:cNvSpPr txBox="1"/>
          <p:nvPr>
            <p:ph type="title"/>
          </p:nvPr>
        </p:nvSpPr>
        <p:spPr>
          <a:xfrm>
            <a:off x="628650" y="273843"/>
            <a:ext cx="7886700" cy="994173"/>
          </a:xfrm>
          <a:prstGeom prst="rect">
            <a:avLst/>
          </a:prstGeom>
        </p:spPr>
        <p:txBody>
          <a:bodyPr/>
          <a:lstStyle/>
          <a:p>
            <a:pPr/>
            <a:r>
              <a:t>标题文本</a:t>
            </a:r>
          </a:p>
        </p:txBody>
      </p:sp>
      <p:sp>
        <p:nvSpPr>
          <p:cNvPr id="96" name="正文级别 1…"/>
          <p:cNvSpPr txBox="1"/>
          <p:nvPr>
            <p:ph type="body" sz="half" idx="1"/>
          </p:nvPr>
        </p:nvSpPr>
        <p:spPr>
          <a:xfrm rot="5400000">
            <a:off x="2940248" y="-942380"/>
            <a:ext cx="3263504" cy="7886701"/>
          </a:xfrm>
          <a:prstGeom prst="rect">
            <a:avLst/>
          </a:prstGeom>
        </p:spPr>
        <p:txBody>
          <a:bodyPr/>
          <a:lstStyle>
            <a:lvl1pPr indent="-317500"/>
            <a:lvl2pPr marL="967316" indent="-370416"/>
            <a:lvl3pPr marL="1498600" indent="-444500"/>
          </a:lstStyle>
          <a:p>
            <a:pPr/>
            <a:r>
              <a:t>正文级别 1</a:t>
            </a:r>
          </a:p>
          <a:p>
            <a:pPr lvl="1"/>
            <a:r>
              <a:t>正文级别 2</a:t>
            </a:r>
          </a:p>
          <a:p>
            <a:pPr lvl="2"/>
            <a:r>
              <a:t>正文级别 3</a:t>
            </a:r>
          </a:p>
          <a:p>
            <a:pPr lvl="3"/>
            <a:r>
              <a:t>正文级别 4</a:t>
            </a:r>
          </a:p>
          <a:p>
            <a:pPr lvl="4"/>
            <a:r>
              <a:t>正文级别 5</a:t>
            </a:r>
          </a:p>
        </p:txBody>
      </p:sp>
      <p:sp>
        <p:nvSpPr>
          <p:cNvPr id="9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标题文本"/>
          <p:cNvSpPr txBox="1"/>
          <p:nvPr>
            <p:ph type="title"/>
          </p:nvPr>
        </p:nvSpPr>
        <p:spPr>
          <a:xfrm rot="5400000">
            <a:off x="5350073" y="1467445"/>
            <a:ext cx="4358879" cy="1971676"/>
          </a:xfrm>
          <a:prstGeom prst="rect">
            <a:avLst/>
          </a:prstGeom>
        </p:spPr>
        <p:txBody>
          <a:bodyPr/>
          <a:lstStyle/>
          <a:p>
            <a:pPr/>
            <a:r>
              <a:t>标题文本</a:t>
            </a:r>
          </a:p>
        </p:txBody>
      </p:sp>
      <p:sp>
        <p:nvSpPr>
          <p:cNvPr id="105" name="正文级别 1…"/>
          <p:cNvSpPr txBox="1"/>
          <p:nvPr>
            <p:ph type="body" sz="half" idx="1"/>
          </p:nvPr>
        </p:nvSpPr>
        <p:spPr>
          <a:xfrm rot="5400000">
            <a:off x="1349572" y="-447080"/>
            <a:ext cx="4358880" cy="5800726"/>
          </a:xfrm>
          <a:prstGeom prst="rect">
            <a:avLst/>
          </a:prstGeom>
        </p:spPr>
        <p:txBody>
          <a:bodyPr/>
          <a:lstStyle>
            <a:lvl1pPr indent="-317500"/>
            <a:lvl2pPr marL="967316" indent="-370416"/>
            <a:lvl3pPr marL="1498600" indent="-444500"/>
          </a:lstStyle>
          <a:p>
            <a:pPr/>
            <a:r>
              <a:t>正文级别 1</a:t>
            </a:r>
          </a:p>
          <a:p>
            <a:pPr lvl="1"/>
            <a:r>
              <a:t>正文级别 2</a:t>
            </a:r>
          </a:p>
          <a:p>
            <a:pPr lvl="2"/>
            <a:r>
              <a:t>正文级别 3</a:t>
            </a:r>
          </a:p>
          <a:p>
            <a:pPr lvl="3"/>
            <a:r>
              <a:t>正文级别 4</a:t>
            </a:r>
          </a:p>
          <a:p>
            <a:pPr lvl="4"/>
            <a:r>
              <a:t>正文级别 5</a:t>
            </a:r>
          </a:p>
        </p:txBody>
      </p:sp>
      <p:sp>
        <p:nvSpPr>
          <p:cNvPr id="10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默认主题">
    <p:spTree>
      <p:nvGrpSpPr>
        <p:cNvPr id="1" name=""/>
        <p:cNvGrpSpPr/>
        <p:nvPr/>
      </p:nvGrpSpPr>
      <p:grpSpPr>
        <a:xfrm>
          <a:off x="0" y="0"/>
          <a:ext cx="0" cy="0"/>
          <a:chOff x="0" y="0"/>
          <a:chExt cx="0" cy="0"/>
        </a:xfrm>
      </p:grpSpPr>
      <p:sp>
        <p:nvSpPr>
          <p:cNvPr id="113" name="幻灯片编号"/>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标题文本"/>
          <p:cNvSpPr txBox="1"/>
          <p:nvPr>
            <p:ph type="title"/>
          </p:nvPr>
        </p:nvSpPr>
        <p:spPr>
          <a:xfrm>
            <a:off x="628650" y="273843"/>
            <a:ext cx="7886700" cy="994173"/>
          </a:xfrm>
          <a:prstGeom prst="rect">
            <a:avLst/>
          </a:prstGeom>
        </p:spPr>
        <p:txBody>
          <a:bodyPr/>
          <a:lstStyle/>
          <a:p>
            <a:pPr/>
            <a:r>
              <a:t>标题文本</a:t>
            </a:r>
          </a:p>
        </p:txBody>
      </p:sp>
      <p:sp>
        <p:nvSpPr>
          <p:cNvPr id="21" name="正文级别 1…"/>
          <p:cNvSpPr txBox="1"/>
          <p:nvPr>
            <p:ph type="body" sz="half" idx="1"/>
          </p:nvPr>
        </p:nvSpPr>
        <p:spPr>
          <a:xfrm>
            <a:off x="628650" y="1369219"/>
            <a:ext cx="7886700" cy="3263504"/>
          </a:xfrm>
          <a:prstGeom prst="rect">
            <a:avLst/>
          </a:prstGeom>
        </p:spPr>
        <p:txBody>
          <a:bodyPr/>
          <a:lstStyle>
            <a:lvl1pPr indent="-317500"/>
            <a:lvl2pPr marL="967316" indent="-370416"/>
            <a:lvl3pPr marL="1498600" indent="-444500"/>
          </a:lstStyle>
          <a:p>
            <a:pPr/>
            <a:r>
              <a:t>正文级别 1</a:t>
            </a:r>
          </a:p>
          <a:p>
            <a:pPr lvl="1"/>
            <a:r>
              <a:t>正文级别 2</a:t>
            </a:r>
          </a:p>
          <a:p>
            <a:pPr lvl="2"/>
            <a:r>
              <a:t>正文级别 3</a:t>
            </a:r>
          </a:p>
          <a:p>
            <a:pPr lvl="3"/>
            <a:r>
              <a:t>正文级别 4</a:t>
            </a:r>
          </a:p>
          <a:p>
            <a:pPr lvl="4"/>
            <a:r>
              <a:t>正文级别 5</a:t>
            </a:r>
          </a:p>
        </p:txBody>
      </p:sp>
      <p:sp>
        <p:nvSpPr>
          <p:cNvPr id="2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标题文本"/>
          <p:cNvSpPr txBox="1"/>
          <p:nvPr>
            <p:ph type="title"/>
          </p:nvPr>
        </p:nvSpPr>
        <p:spPr>
          <a:xfrm>
            <a:off x="623887" y="1282303"/>
            <a:ext cx="7886701" cy="2139554"/>
          </a:xfrm>
          <a:prstGeom prst="rect">
            <a:avLst/>
          </a:prstGeom>
        </p:spPr>
        <p:txBody>
          <a:bodyPr anchor="b"/>
          <a:lstStyle>
            <a:lvl1pPr>
              <a:defRPr sz="4500"/>
            </a:lvl1pPr>
          </a:lstStyle>
          <a:p>
            <a:pPr/>
            <a:r>
              <a:t>标题文本</a:t>
            </a:r>
          </a:p>
        </p:txBody>
      </p:sp>
      <p:sp>
        <p:nvSpPr>
          <p:cNvPr id="30" name="正文级别 1…"/>
          <p:cNvSpPr txBox="1"/>
          <p:nvPr>
            <p:ph type="body" sz="quarter" idx="1"/>
          </p:nvPr>
        </p:nvSpPr>
        <p:spPr>
          <a:xfrm>
            <a:off x="623887" y="3442096"/>
            <a:ext cx="7886701" cy="1125141"/>
          </a:xfrm>
          <a:prstGeom prst="rect">
            <a:avLst/>
          </a:prstGeom>
        </p:spPr>
        <p:txBody>
          <a:bodyPr/>
          <a:lstStyle>
            <a:lvl1pPr marL="228600" indent="0">
              <a:buClrTx/>
              <a:buSzTx/>
              <a:buFontTx/>
              <a:buNone/>
              <a:defRPr sz="1800">
                <a:solidFill>
                  <a:srgbClr val="888888"/>
                </a:solidFill>
              </a:defRPr>
            </a:lvl1pPr>
            <a:lvl2pPr marL="228600" indent="457200">
              <a:buClrTx/>
              <a:buSzTx/>
              <a:buFontTx/>
              <a:buNone/>
              <a:defRPr sz="1800">
                <a:solidFill>
                  <a:srgbClr val="888888"/>
                </a:solidFill>
              </a:defRPr>
            </a:lvl2pPr>
            <a:lvl3pPr marL="228600" indent="914400">
              <a:buClrTx/>
              <a:buSzTx/>
              <a:buFontTx/>
              <a:buNone/>
              <a:defRPr sz="1800">
                <a:solidFill>
                  <a:srgbClr val="888888"/>
                </a:solidFill>
              </a:defRPr>
            </a:lvl3pPr>
            <a:lvl4pPr marL="228600" indent="1371600">
              <a:buClrTx/>
              <a:buSzTx/>
              <a:buFontTx/>
              <a:buNone/>
              <a:defRPr sz="1800">
                <a:solidFill>
                  <a:srgbClr val="888888"/>
                </a:solidFill>
              </a:defRPr>
            </a:lvl4pPr>
            <a:lvl5pPr marL="228600" indent="1828800">
              <a:buClrTx/>
              <a:buSzTx/>
              <a:buFontTx/>
              <a:buNone/>
              <a:defRPr sz="1800">
                <a:solidFill>
                  <a:srgbClr val="888888"/>
                </a:solidFill>
              </a:defRPr>
            </a:lvl5pPr>
          </a:lstStyle>
          <a:p>
            <a:pPr/>
            <a:r>
              <a:t>正文级别 1</a:t>
            </a:r>
          </a:p>
          <a:p>
            <a:pPr lvl="1"/>
            <a:r>
              <a:t>正文级别 2</a:t>
            </a:r>
          </a:p>
          <a:p>
            <a:pPr lvl="2"/>
            <a:r>
              <a:t>正文级别 3</a:t>
            </a:r>
          </a:p>
          <a:p>
            <a:pPr lvl="3"/>
            <a:r>
              <a:t>正文级别 4</a:t>
            </a:r>
          </a:p>
          <a:p>
            <a:pPr lvl="4"/>
            <a:r>
              <a:t>正文级别 5</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标题文本"/>
          <p:cNvSpPr txBox="1"/>
          <p:nvPr>
            <p:ph type="title"/>
          </p:nvPr>
        </p:nvSpPr>
        <p:spPr>
          <a:xfrm>
            <a:off x="628650" y="273843"/>
            <a:ext cx="7886700" cy="994173"/>
          </a:xfrm>
          <a:prstGeom prst="rect">
            <a:avLst/>
          </a:prstGeom>
        </p:spPr>
        <p:txBody>
          <a:bodyPr/>
          <a:lstStyle/>
          <a:p>
            <a:pPr/>
            <a:r>
              <a:t>标题文本</a:t>
            </a:r>
          </a:p>
        </p:txBody>
      </p:sp>
      <p:sp>
        <p:nvSpPr>
          <p:cNvPr id="39" name="正文级别 1…"/>
          <p:cNvSpPr txBox="1"/>
          <p:nvPr>
            <p:ph type="body" sz="quarter" idx="1"/>
          </p:nvPr>
        </p:nvSpPr>
        <p:spPr>
          <a:xfrm>
            <a:off x="628650" y="1369219"/>
            <a:ext cx="3886200" cy="3263504"/>
          </a:xfrm>
          <a:prstGeom prst="rect">
            <a:avLst/>
          </a:prstGeom>
        </p:spPr>
        <p:txBody>
          <a:bodyPr/>
          <a:lstStyle>
            <a:lvl1pPr indent="-317500"/>
            <a:lvl2pPr marL="967316" indent="-370416"/>
            <a:lvl3pPr marL="1498600" indent="-444500"/>
          </a:lstStyle>
          <a:p>
            <a:pPr/>
            <a:r>
              <a:t>正文级别 1</a:t>
            </a:r>
          </a:p>
          <a:p>
            <a:pPr lvl="1"/>
            <a:r>
              <a:t>正文级别 2</a:t>
            </a:r>
          </a:p>
          <a:p>
            <a:pPr lvl="2"/>
            <a:r>
              <a:t>正文级别 3</a:t>
            </a:r>
          </a:p>
          <a:p>
            <a:pPr lvl="3"/>
            <a:r>
              <a:t>正文级别 4</a:t>
            </a:r>
          </a:p>
          <a:p>
            <a:pPr lvl="4"/>
            <a:r>
              <a:t>正文级别 5</a:t>
            </a:r>
          </a:p>
        </p:txBody>
      </p:sp>
      <p:sp>
        <p:nvSpPr>
          <p:cNvPr id="40" name="Shape 11"/>
          <p:cNvSpPr txBox="1"/>
          <p:nvPr>
            <p:ph type="body" sz="quarter" idx="21"/>
          </p:nvPr>
        </p:nvSpPr>
        <p:spPr>
          <a:xfrm>
            <a:off x="4629150" y="1369219"/>
            <a:ext cx="3886200" cy="3263504"/>
          </a:xfrm>
          <a:prstGeom prst="rect">
            <a:avLst/>
          </a:prstGeom>
        </p:spPr>
        <p:txBody>
          <a:bodyPr/>
          <a:lstStyle/>
          <a:p>
            <a:pPr indent="-317500"/>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标题文本"/>
          <p:cNvSpPr txBox="1"/>
          <p:nvPr>
            <p:ph type="title"/>
          </p:nvPr>
        </p:nvSpPr>
        <p:spPr>
          <a:xfrm>
            <a:off x="629841" y="273843"/>
            <a:ext cx="7886701" cy="994173"/>
          </a:xfrm>
          <a:prstGeom prst="rect">
            <a:avLst/>
          </a:prstGeom>
        </p:spPr>
        <p:txBody>
          <a:bodyPr/>
          <a:lstStyle/>
          <a:p>
            <a:pPr/>
            <a:r>
              <a:t>标题文本</a:t>
            </a:r>
          </a:p>
        </p:txBody>
      </p:sp>
      <p:sp>
        <p:nvSpPr>
          <p:cNvPr id="49" name="正文级别 1…"/>
          <p:cNvSpPr txBox="1"/>
          <p:nvPr>
            <p:ph type="body" sz="quarter" idx="1"/>
          </p:nvPr>
        </p:nvSpPr>
        <p:spPr>
          <a:xfrm>
            <a:off x="629841" y="1260871"/>
            <a:ext cx="3868340" cy="617935"/>
          </a:xfrm>
          <a:prstGeom prst="rect">
            <a:avLst/>
          </a:prstGeom>
        </p:spPr>
        <p:txBody>
          <a:bodyPr anchor="b"/>
          <a:lstStyle>
            <a:lvl1pPr marL="228600" indent="0">
              <a:buClrTx/>
              <a:buSzTx/>
              <a:buFontTx/>
              <a:buNone/>
              <a:defRPr b="1" sz="1800"/>
            </a:lvl1pPr>
            <a:lvl2pPr marL="228600" indent="457200">
              <a:buClrTx/>
              <a:buSzTx/>
              <a:buFontTx/>
              <a:buNone/>
              <a:defRPr b="1" sz="1800"/>
            </a:lvl2pPr>
            <a:lvl3pPr marL="228600" indent="914400">
              <a:buClrTx/>
              <a:buSzTx/>
              <a:buFontTx/>
              <a:buNone/>
              <a:defRPr b="1" sz="1800"/>
            </a:lvl3pPr>
            <a:lvl4pPr marL="228600" indent="1371600">
              <a:buClrTx/>
              <a:buSzTx/>
              <a:buFontTx/>
              <a:buNone/>
              <a:defRPr b="1" sz="1800"/>
            </a:lvl4pPr>
            <a:lvl5pPr marL="228600" indent="1828800">
              <a:buClrTx/>
              <a:buSzTx/>
              <a:buFontTx/>
              <a:buNone/>
              <a:defRPr b="1" sz="1800"/>
            </a:lvl5pPr>
          </a:lstStyle>
          <a:p>
            <a:pPr/>
            <a:r>
              <a:t>正文级别 1</a:t>
            </a:r>
          </a:p>
          <a:p>
            <a:pPr lvl="1"/>
            <a:r>
              <a:t>正文级别 2</a:t>
            </a:r>
          </a:p>
          <a:p>
            <a:pPr lvl="2"/>
            <a:r>
              <a:t>正文级别 3</a:t>
            </a:r>
          </a:p>
          <a:p>
            <a:pPr lvl="3"/>
            <a:r>
              <a:t>正文级别 4</a:t>
            </a:r>
          </a:p>
          <a:p>
            <a:pPr lvl="4"/>
            <a:r>
              <a:t>正文级别 5</a:t>
            </a:r>
          </a:p>
        </p:txBody>
      </p:sp>
      <p:sp>
        <p:nvSpPr>
          <p:cNvPr id="50" name="Shape 37"/>
          <p:cNvSpPr txBox="1"/>
          <p:nvPr>
            <p:ph type="body" sz="quarter" idx="21"/>
          </p:nvPr>
        </p:nvSpPr>
        <p:spPr>
          <a:xfrm>
            <a:off x="629840" y="1878806"/>
            <a:ext cx="3868341" cy="2763442"/>
          </a:xfrm>
          <a:prstGeom prst="rect">
            <a:avLst/>
          </a:prstGeom>
        </p:spPr>
        <p:txBody>
          <a:bodyPr/>
          <a:lstStyle/>
          <a:p>
            <a:pPr indent="-317500"/>
          </a:p>
        </p:txBody>
      </p:sp>
      <p:sp>
        <p:nvSpPr>
          <p:cNvPr id="51" name="Shape 38"/>
          <p:cNvSpPr txBox="1"/>
          <p:nvPr>
            <p:ph type="body" sz="quarter" idx="22"/>
          </p:nvPr>
        </p:nvSpPr>
        <p:spPr>
          <a:xfrm>
            <a:off x="4629149" y="1260871"/>
            <a:ext cx="3887393" cy="617935"/>
          </a:xfrm>
          <a:prstGeom prst="rect">
            <a:avLst/>
          </a:prstGeom>
        </p:spPr>
        <p:txBody>
          <a:bodyPr anchor="b"/>
          <a:lstStyle/>
          <a:p>
            <a:pPr marL="228600" indent="0">
              <a:buClrTx/>
              <a:buSzTx/>
              <a:buFontTx/>
              <a:buNone/>
              <a:defRPr b="1" sz="1800"/>
            </a:pPr>
          </a:p>
        </p:txBody>
      </p:sp>
      <p:sp>
        <p:nvSpPr>
          <p:cNvPr id="52" name="Shape 39"/>
          <p:cNvSpPr txBox="1"/>
          <p:nvPr>
            <p:ph type="body" sz="quarter" idx="23"/>
          </p:nvPr>
        </p:nvSpPr>
        <p:spPr>
          <a:xfrm>
            <a:off x="4629149" y="1878806"/>
            <a:ext cx="3887393" cy="2763442"/>
          </a:xfrm>
          <a:prstGeom prst="rect">
            <a:avLst/>
          </a:prstGeom>
        </p:spPr>
        <p:txBody>
          <a:bodyPr/>
          <a:lstStyle/>
          <a:p>
            <a:pPr indent="-317500"/>
          </a:p>
        </p:txBody>
      </p:sp>
      <p:sp>
        <p:nvSpPr>
          <p:cNvPr id="5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标题文本"/>
          <p:cNvSpPr txBox="1"/>
          <p:nvPr>
            <p:ph type="title"/>
          </p:nvPr>
        </p:nvSpPr>
        <p:spPr>
          <a:xfrm>
            <a:off x="628650" y="273843"/>
            <a:ext cx="7886700" cy="994173"/>
          </a:xfrm>
          <a:prstGeom prst="rect">
            <a:avLst/>
          </a:prstGeom>
        </p:spPr>
        <p:txBody>
          <a:bodyPr/>
          <a:lstStyle/>
          <a:p>
            <a:pPr/>
            <a:r>
              <a:t>标题文本</a:t>
            </a:r>
          </a:p>
        </p:txBody>
      </p:sp>
      <p:sp>
        <p:nvSpPr>
          <p:cNvPr id="6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标题文本"/>
          <p:cNvSpPr txBox="1"/>
          <p:nvPr>
            <p:ph type="title"/>
          </p:nvPr>
        </p:nvSpPr>
        <p:spPr>
          <a:xfrm>
            <a:off x="629841" y="342900"/>
            <a:ext cx="2949178" cy="1200150"/>
          </a:xfrm>
          <a:prstGeom prst="rect">
            <a:avLst/>
          </a:prstGeom>
        </p:spPr>
        <p:txBody>
          <a:bodyPr anchor="b"/>
          <a:lstStyle>
            <a:lvl1pPr>
              <a:defRPr sz="2400"/>
            </a:lvl1pPr>
          </a:lstStyle>
          <a:p>
            <a:pPr/>
            <a:r>
              <a:t>标题文本</a:t>
            </a:r>
          </a:p>
        </p:txBody>
      </p:sp>
      <p:sp>
        <p:nvSpPr>
          <p:cNvPr id="76" name="正文级别 1…"/>
          <p:cNvSpPr txBox="1"/>
          <p:nvPr>
            <p:ph type="body" sz="half" idx="1"/>
          </p:nvPr>
        </p:nvSpPr>
        <p:spPr>
          <a:xfrm>
            <a:off x="3887391" y="740568"/>
            <a:ext cx="4629151" cy="3655221"/>
          </a:xfrm>
          <a:prstGeom prst="rect">
            <a:avLst/>
          </a:prstGeom>
        </p:spPr>
        <p:txBody>
          <a:bodyPr/>
          <a:lstStyle>
            <a:lvl1pPr indent="-381000">
              <a:buSzPts val="2400"/>
              <a:defRPr sz="2400"/>
            </a:lvl1pPr>
            <a:lvl2pPr marL="966107" indent="-413657">
              <a:buSzPts val="2400"/>
              <a:defRPr sz="2400"/>
            </a:lvl2pPr>
            <a:lvl3pPr marL="1485900" indent="-457200">
              <a:buSzPts val="2400"/>
              <a:defRPr sz="2400"/>
            </a:lvl3pPr>
            <a:lvl4pPr marL="2023110" indent="-518160">
              <a:buSzPts val="2400"/>
              <a:defRPr sz="2400"/>
            </a:lvl4pPr>
            <a:lvl5pPr marL="2480310" indent="-518160">
              <a:buSzPts val="2400"/>
              <a:defRPr sz="2400"/>
            </a:lvl5pPr>
          </a:lstStyle>
          <a:p>
            <a:pPr/>
            <a:r>
              <a:t>正文级别 1</a:t>
            </a:r>
          </a:p>
          <a:p>
            <a:pPr lvl="1"/>
            <a:r>
              <a:t>正文级别 2</a:t>
            </a:r>
          </a:p>
          <a:p>
            <a:pPr lvl="2"/>
            <a:r>
              <a:t>正文级别 3</a:t>
            </a:r>
          </a:p>
          <a:p>
            <a:pPr lvl="3"/>
            <a:r>
              <a:t>正文级别 4</a:t>
            </a:r>
          </a:p>
          <a:p>
            <a:pPr lvl="4"/>
            <a:r>
              <a:t>正文级别 5</a:t>
            </a:r>
          </a:p>
        </p:txBody>
      </p:sp>
      <p:sp>
        <p:nvSpPr>
          <p:cNvPr id="77" name="Shape 45"/>
          <p:cNvSpPr txBox="1"/>
          <p:nvPr>
            <p:ph type="body" sz="quarter" idx="21"/>
          </p:nvPr>
        </p:nvSpPr>
        <p:spPr>
          <a:xfrm>
            <a:off x="629840" y="1543049"/>
            <a:ext cx="2949180" cy="2858693"/>
          </a:xfrm>
          <a:prstGeom prst="rect">
            <a:avLst/>
          </a:prstGeom>
        </p:spPr>
        <p:txBody>
          <a:bodyPr/>
          <a:lstStyle/>
          <a:p>
            <a:pPr marL="228600" indent="0">
              <a:buClrTx/>
              <a:buSzTx/>
              <a:buFontTx/>
              <a:buNone/>
              <a:defRPr sz="1200"/>
            </a:pPr>
          </a:p>
        </p:txBody>
      </p:sp>
      <p:sp>
        <p:nvSpPr>
          <p:cNvPr id="7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标题文本"/>
          <p:cNvSpPr txBox="1"/>
          <p:nvPr>
            <p:ph type="title"/>
          </p:nvPr>
        </p:nvSpPr>
        <p:spPr>
          <a:xfrm>
            <a:off x="629841" y="342900"/>
            <a:ext cx="2949178" cy="1200150"/>
          </a:xfrm>
          <a:prstGeom prst="rect">
            <a:avLst/>
          </a:prstGeom>
        </p:spPr>
        <p:txBody>
          <a:bodyPr anchor="b"/>
          <a:lstStyle>
            <a:lvl1pPr>
              <a:defRPr sz="2400"/>
            </a:lvl1pPr>
          </a:lstStyle>
          <a:p>
            <a:pPr/>
            <a:r>
              <a:t>标题文本</a:t>
            </a:r>
          </a:p>
        </p:txBody>
      </p:sp>
      <p:sp>
        <p:nvSpPr>
          <p:cNvPr id="86" name="Shape 25"/>
          <p:cNvSpPr/>
          <p:nvPr>
            <p:ph type="pic" sz="half" idx="21"/>
          </p:nvPr>
        </p:nvSpPr>
        <p:spPr>
          <a:xfrm>
            <a:off x="3887391" y="740568"/>
            <a:ext cx="4629151" cy="3655221"/>
          </a:xfrm>
          <a:prstGeom prst="rect">
            <a:avLst/>
          </a:prstGeom>
        </p:spPr>
        <p:txBody>
          <a:bodyPr lIns="91439" tIns="45719" rIns="91439" bIns="45719">
            <a:noAutofit/>
          </a:bodyPr>
          <a:lstStyle/>
          <a:p>
            <a:pPr/>
          </a:p>
        </p:txBody>
      </p:sp>
      <p:sp>
        <p:nvSpPr>
          <p:cNvPr id="87" name="正文级别 1…"/>
          <p:cNvSpPr txBox="1"/>
          <p:nvPr>
            <p:ph type="body" sz="quarter" idx="1"/>
          </p:nvPr>
        </p:nvSpPr>
        <p:spPr>
          <a:xfrm>
            <a:off x="629841" y="1543050"/>
            <a:ext cx="2949178" cy="2858692"/>
          </a:xfrm>
          <a:prstGeom prst="rect">
            <a:avLst/>
          </a:prstGeom>
        </p:spPr>
        <p:txBody>
          <a:bodyPr/>
          <a:lstStyle>
            <a:lvl1pPr marL="228600" indent="0">
              <a:buClrTx/>
              <a:buSzTx/>
              <a:buFontTx/>
              <a:buNone/>
              <a:defRPr sz="1200"/>
            </a:lvl1pPr>
            <a:lvl2pPr marL="228600" indent="457200">
              <a:buClrTx/>
              <a:buSzTx/>
              <a:buFontTx/>
              <a:buNone/>
              <a:defRPr sz="1200"/>
            </a:lvl2pPr>
            <a:lvl3pPr marL="228600" indent="914400">
              <a:buClrTx/>
              <a:buSzTx/>
              <a:buFontTx/>
              <a:buNone/>
              <a:defRPr sz="1200"/>
            </a:lvl3pPr>
            <a:lvl4pPr marL="228600" indent="1371600">
              <a:buClrTx/>
              <a:buSzTx/>
              <a:buFontTx/>
              <a:buNone/>
              <a:defRPr sz="1200"/>
            </a:lvl4pPr>
            <a:lvl5pPr marL="228600" indent="1828800">
              <a:buClrTx/>
              <a:buSzTx/>
              <a:buFontTx/>
              <a:buNone/>
              <a:defRPr sz="1200"/>
            </a:lvl5pPr>
          </a:lstStyle>
          <a:p>
            <a:pPr/>
            <a:r>
              <a:t>正文级别 1</a:t>
            </a:r>
          </a:p>
          <a:p>
            <a:pPr lvl="1"/>
            <a:r>
              <a:t>正文级别 2</a:t>
            </a:r>
          </a:p>
          <a:p>
            <a:pPr lvl="2"/>
            <a:r>
              <a:t>正文级别 3</a:t>
            </a:r>
          </a:p>
          <a:p>
            <a:pPr lvl="3"/>
            <a:r>
              <a:t>正文级别 4</a:t>
            </a:r>
          </a:p>
          <a:p>
            <a:pPr lvl="4"/>
            <a:r>
              <a:t>正文级别 5</a:t>
            </a:r>
          </a:p>
        </p:txBody>
      </p:sp>
      <p:sp>
        <p:nvSpPr>
          <p:cNvPr id="8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nchor="ctr">
            <a:normAutofit fontScale="100000" lnSpcReduction="0"/>
          </a:bodyPr>
          <a:lstStyle/>
          <a:p>
            <a:pPr/>
            <a:r>
              <a:t>标题文本</a:t>
            </a:r>
          </a:p>
        </p:txBody>
      </p:sp>
      <p:sp>
        <p:nvSpPr>
          <p:cNvPr id="3" name="正文级别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8306963" y="4808279"/>
            <a:ext cx="208388" cy="191812"/>
          </a:xfrm>
          <a:prstGeom prst="rect">
            <a:avLst/>
          </a:prstGeom>
          <a:ln w="12700">
            <a:miter lim="400000"/>
          </a:ln>
        </p:spPr>
        <p:txBody>
          <a:bodyPr wrap="none" lIns="34275" tIns="34275" rIns="34275" bIns="34275" anchor="ctr">
            <a:spAutoFit/>
          </a:bodyPr>
          <a:lstStyle>
            <a:lvl1pPr algn="r">
              <a:defRPr sz="9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mj-lt"/>
          <a:ea typeface="+mj-ea"/>
          <a:cs typeface="+mj-cs"/>
          <a:sym typeface="Arial"/>
        </a:defRPr>
      </a:lvl9pPr>
    </p:titleStyle>
    <p:bodyStyle>
      <a:lvl1pPr marL="457200" marR="0" indent="-3619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1pPr>
      <a:lvl2pPr marL="971550" marR="0" indent="-4000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2pPr>
      <a:lvl3pPr marL="1501139" marR="0" indent="-453389"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3pPr>
      <a:lvl4pPr marL="1987550" marR="0" indent="-4762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4pPr>
      <a:lvl5pPr marL="2444750" marR="0" indent="-4762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5pPr>
      <a:lvl6pPr marL="2901950" marR="0" indent="-4762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6pPr>
      <a:lvl7pPr marL="3359150" marR="0" indent="-4762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7pPr>
      <a:lvl8pPr marL="3816350" marR="0" indent="-4762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8pPr>
      <a:lvl9pPr marL="4273550" marR="0" indent="-476250" algn="l" defTabSz="914400" rtl="0" latinLnBrk="0">
        <a:lnSpc>
          <a:spcPct val="90000"/>
        </a:lnSpc>
        <a:spcBef>
          <a:spcPts val="800"/>
        </a:spcBef>
        <a:spcAft>
          <a:spcPts val="0"/>
        </a:spcAft>
        <a:buClr>
          <a:srgbClr val="000000"/>
        </a:buClr>
        <a:buSzPts val="2100"/>
        <a:buFont typeface="Arial"/>
        <a:buChar char="•"/>
        <a:tabLst/>
        <a:defRPr b="0" baseline="0" cap="none" i="0" spc="0" strike="noStrike" sz="21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jpeg"/><Relationship Id="rId4" Type="http://schemas.openxmlformats.org/officeDocument/2006/relationships/image" Target="../media/image22.png"/><Relationship Id="rId5" Type="http://schemas.openxmlformats.org/officeDocument/2006/relationships/image" Target="../media/image2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eg"/><Relationship Id="rId4" Type="http://schemas.openxmlformats.org/officeDocument/2006/relationships/image" Target="../media/image2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e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eg"/><Relationship Id="rId4" Type="http://schemas.openxmlformats.org/officeDocument/2006/relationships/image" Target="../media/image14.png"/><Relationship Id="rId5"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22" name="Picture 2" descr="Picture 2"/>
          <p:cNvPicPr>
            <a:picLocks noChangeAspect="1"/>
          </p:cNvPicPr>
          <p:nvPr/>
        </p:nvPicPr>
        <p:blipFill>
          <a:blip r:embed="rId3">
            <a:extLst/>
          </a:blip>
          <a:srcRect l="2000" t="1957" r="2000" b="1957"/>
          <a:stretch>
            <a:fillRect/>
          </a:stretch>
        </p:blipFill>
        <p:spPr>
          <a:xfrm>
            <a:off x="-1" y="0"/>
            <a:ext cx="12192002" cy="6858000"/>
          </a:xfrm>
          <a:prstGeom prst="rect">
            <a:avLst/>
          </a:prstGeom>
          <a:ln w="12700">
            <a:miter lim="400000"/>
          </a:ln>
        </p:spPr>
      </p:pic>
      <p:sp>
        <p:nvSpPr>
          <p:cNvPr id="123" name="AutoShape 3"/>
          <p:cNvSpPr/>
          <p:nvPr/>
        </p:nvSpPr>
        <p:spPr>
          <a:xfrm>
            <a:off x="0" y="0"/>
            <a:ext cx="12192000" cy="6858000"/>
          </a:xfrm>
          <a:prstGeom prst="roundRect">
            <a:avLst>
              <a:gd name="adj" fmla="val 0"/>
            </a:avLst>
          </a:prstGeom>
          <a:gradFill>
            <a:gsLst>
              <a:gs pos="0">
                <a:srgbClr val="0A0F1E">
                  <a:alpha val="92000"/>
                </a:srgbClr>
              </a:gs>
              <a:gs pos="100000">
                <a:srgbClr val="05050A">
                  <a:alpha val="96000"/>
                </a:srgbClr>
              </a:gs>
            </a:gsLst>
            <a:lin ang="5400000"/>
          </a:gradFill>
          <a:ln w="12700">
            <a:miter lim="400000"/>
          </a:ln>
        </p:spPr>
        <p:txBody>
          <a:bodyPr lIns="0" tIns="0" rIns="0" bIns="0" anchor="ctr"/>
          <a:lstStyle/>
          <a:p>
            <a:pPr algn="ctr"/>
          </a:p>
        </p:txBody>
      </p:sp>
      <p:pic>
        <p:nvPicPr>
          <p:cNvPr id="124" name="Picture 4" descr="Picture 4"/>
          <p:cNvPicPr>
            <a:picLocks noChangeAspect="1"/>
          </p:cNvPicPr>
          <p:nvPr/>
        </p:nvPicPr>
        <p:blipFill>
          <a:blip r:embed="rId4">
            <a:extLst/>
          </a:blip>
          <a:stretch>
            <a:fillRect/>
          </a:stretch>
        </p:blipFill>
        <p:spPr>
          <a:xfrm>
            <a:off x="5689600" y="1016000"/>
            <a:ext cx="812800" cy="812800"/>
          </a:xfrm>
          <a:prstGeom prst="rect">
            <a:avLst/>
          </a:prstGeom>
          <a:ln w="12700">
            <a:miter lim="400000"/>
          </a:ln>
          <a:effectLst>
            <a:outerShdw sx="100000" sy="100000" kx="0" ky="0" algn="b" rotWithShape="0" blurRad="190500" dist="0" dir="2700000">
              <a:srgbClr val="FFD700">
                <a:alpha val="40000"/>
              </a:srgbClr>
            </a:outerShdw>
          </a:effectLst>
        </p:spPr>
      </p:pic>
      <p:sp>
        <p:nvSpPr>
          <p:cNvPr id="125" name="AutoShape 5"/>
          <p:cNvSpPr txBox="1"/>
          <p:nvPr/>
        </p:nvSpPr>
        <p:spPr>
          <a:xfrm>
            <a:off x="1974849" y="2222500"/>
            <a:ext cx="8242301" cy="635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b="1" sz="3600">
                <a:solidFill>
                  <a:srgbClr val="FFFFFF"/>
                </a:solidFill>
                <a:latin typeface="Noto Sans SC"/>
                <a:ea typeface="Noto Sans SC"/>
                <a:cs typeface="Noto Sans SC"/>
                <a:sym typeface="Noto Sans SC"/>
              </a:defRPr>
            </a:lvl1pPr>
          </a:lstStyle>
          <a:p>
            <a:pPr/>
            <a:r>
              <a:t>楽天マーケティングの「不都合な真実」</a:t>
            </a:r>
          </a:p>
        </p:txBody>
      </p:sp>
      <p:sp>
        <p:nvSpPr>
          <p:cNvPr id="126" name="Connector 6"/>
          <p:cNvSpPr/>
          <p:nvPr/>
        </p:nvSpPr>
        <p:spPr>
          <a:xfrm>
            <a:off x="2920999" y="3174999"/>
            <a:ext cx="6350014" cy="2"/>
          </a:xfrm>
          <a:prstGeom prst="line">
            <a:avLst/>
          </a:prstGeom>
          <a:ln w="25400">
            <a:solidFill>
              <a:srgbClr val="FFD700"/>
            </a:solidFill>
          </a:ln>
        </p:spPr>
        <p:txBody>
          <a:bodyPr lIns="0" tIns="0" rIns="0" bIns="0"/>
          <a:lstStyle/>
          <a:p>
            <a:pPr/>
          </a:p>
        </p:txBody>
      </p:sp>
      <p:sp>
        <p:nvSpPr>
          <p:cNvPr id="127" name="AutoShape 7"/>
          <p:cNvSpPr txBox="1"/>
          <p:nvPr/>
        </p:nvSpPr>
        <p:spPr>
          <a:xfrm>
            <a:off x="635000" y="3695699"/>
            <a:ext cx="10922000"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16665"/>
              </a:lnSpc>
              <a:defRPr sz="2000">
                <a:solidFill>
                  <a:srgbClr val="FFD700"/>
                </a:solidFill>
                <a:latin typeface="Noto Sans SC"/>
                <a:ea typeface="Noto Sans SC"/>
                <a:cs typeface="Noto Sans SC"/>
                <a:sym typeface="Noto Sans SC"/>
              </a:defRPr>
            </a:lvl1pPr>
          </a:lstStyle>
          <a:p>
            <a:pPr/>
            <a:r>
              <a:t>外部流入効率・診断シートに基づく、2026年度の利益防衛戦略</a:t>
            </a:r>
          </a:p>
        </p:txBody>
      </p:sp>
      <p:sp>
        <p:nvSpPr>
          <p:cNvPr id="128" name="AutoShape 8"/>
          <p:cNvSpPr txBox="1"/>
          <p:nvPr/>
        </p:nvSpPr>
        <p:spPr>
          <a:xfrm>
            <a:off x="3445575" y="4527550"/>
            <a:ext cx="5300850" cy="215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spc="100">
                <a:solidFill>
                  <a:srgbClr val="FFFFFF">
                    <a:alpha val="60000"/>
                  </a:srgbClr>
                </a:solidFill>
                <a:latin typeface="Noto Sans SC"/>
                <a:ea typeface="Noto Sans SC"/>
                <a:cs typeface="Noto Sans SC"/>
                <a:sym typeface="Noto Sans SC"/>
              </a:defRPr>
            </a:lvl1pPr>
          </a:lstStyle>
          <a:p>
            <a:pPr/>
            <a:r>
              <a:t>DATA FORENSICS &amp; PROFIT DEFENSE STRATEGY 2026</a:t>
            </a:r>
          </a:p>
        </p:txBody>
      </p:sp>
      <p:sp>
        <p:nvSpPr>
          <p:cNvPr id="129" name="AutoShape 9"/>
          <p:cNvSpPr/>
          <p:nvPr/>
        </p:nvSpPr>
        <p:spPr>
          <a:xfrm>
            <a:off x="0" y="5715000"/>
            <a:ext cx="12192000" cy="889000"/>
          </a:xfrm>
          <a:prstGeom prst="roundRect">
            <a:avLst>
              <a:gd name="adj" fmla="val 0"/>
            </a:avLst>
          </a:prstGeom>
          <a:solidFill>
            <a:srgbClr val="FFD700">
              <a:alpha val="10000"/>
            </a:srgbClr>
          </a:solidFill>
          <a:ln w="12700">
            <a:solidFill>
              <a:srgbClr val="FFD700">
                <a:alpha val="30000"/>
              </a:srgbClr>
            </a:solidFill>
          </a:ln>
        </p:spPr>
        <p:txBody>
          <a:bodyPr lIns="0" tIns="0" rIns="0" bIns="0" anchor="ctr"/>
          <a:lstStyle/>
          <a:p>
            <a:pPr algn="ctr"/>
          </a:p>
        </p:txBody>
      </p:sp>
      <p:sp>
        <p:nvSpPr>
          <p:cNvPr id="130" name="AutoShape 10"/>
          <p:cNvSpPr txBox="1"/>
          <p:nvPr/>
        </p:nvSpPr>
        <p:spPr>
          <a:xfrm>
            <a:off x="3774926" y="6019799"/>
            <a:ext cx="4642148"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b="1" sz="1600">
                <a:solidFill>
                  <a:srgbClr val="FFFFFF"/>
                </a:solidFill>
                <a:latin typeface="Noto Sans SC"/>
                <a:ea typeface="Noto Sans SC"/>
                <a:cs typeface="Noto Sans SC"/>
                <a:sym typeface="Noto Sans SC"/>
              </a:defRPr>
            </a:lvl1pPr>
          </a:lstStyle>
          <a:p>
            <a:pPr/>
            <a:r>
              <a:t>発表者：CMO / マーケティング責任者 | 2026年4月</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428"/>
        </a:solidFill>
      </p:bgPr>
    </p:bg>
    <p:spTree>
      <p:nvGrpSpPr>
        <p:cNvPr id="1" name=""/>
        <p:cNvGrpSpPr/>
        <p:nvPr/>
      </p:nvGrpSpPr>
      <p:grpSpPr>
        <a:xfrm>
          <a:off x="0" y="0"/>
          <a:ext cx="0" cy="0"/>
          <a:chOff x="0" y="0"/>
          <a:chExt cx="0" cy="0"/>
        </a:xfrm>
      </p:grpSpPr>
      <p:pic>
        <p:nvPicPr>
          <p:cNvPr id="302" name="Picture 2" descr="Picture 2"/>
          <p:cNvPicPr>
            <a:picLocks noChangeAspect="1"/>
          </p:cNvPicPr>
          <p:nvPr/>
        </p:nvPicPr>
        <p:blipFill>
          <a:blip r:embed="rId3">
            <a:extLst/>
          </a:blip>
          <a:srcRect l="4545" t="4545" r="4545" b="4545"/>
          <a:stretch>
            <a:fillRect/>
          </a:stretch>
        </p:blipFill>
        <p:spPr>
          <a:xfrm>
            <a:off x="-1" y="-1"/>
            <a:ext cx="12192002" cy="6858002"/>
          </a:xfrm>
          <a:prstGeom prst="rect">
            <a:avLst/>
          </a:prstGeom>
          <a:ln w="12700">
            <a:miter lim="400000"/>
          </a:ln>
        </p:spPr>
      </p:pic>
      <p:sp>
        <p:nvSpPr>
          <p:cNvPr id="303" name="AutoShape 3"/>
          <p:cNvSpPr/>
          <p:nvPr/>
        </p:nvSpPr>
        <p:spPr>
          <a:xfrm>
            <a:off x="0" y="0"/>
            <a:ext cx="12192000" cy="6858000"/>
          </a:xfrm>
          <a:prstGeom prst="roundRect">
            <a:avLst>
              <a:gd name="adj" fmla="val 0"/>
            </a:avLst>
          </a:prstGeom>
          <a:solidFill>
            <a:srgbClr val="0F172A">
              <a:alpha val="92000"/>
            </a:srgbClr>
          </a:solidFill>
          <a:ln w="12700">
            <a:miter lim="400000"/>
          </a:ln>
        </p:spPr>
        <p:txBody>
          <a:bodyPr lIns="0" tIns="0" rIns="0" bIns="0" anchor="ctr"/>
          <a:lstStyle/>
          <a:p>
            <a:pPr algn="ctr"/>
          </a:p>
        </p:txBody>
      </p:sp>
      <p:sp>
        <p:nvSpPr>
          <p:cNvPr id="304" name="AutoShape 4"/>
          <p:cNvSpPr txBox="1"/>
          <p:nvPr/>
        </p:nvSpPr>
        <p:spPr>
          <a:xfrm>
            <a:off x="762000" y="571500"/>
            <a:ext cx="7323684" cy="508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800">
                <a:solidFill>
                  <a:srgbClr val="FFD700"/>
                </a:solidFill>
                <a:latin typeface="Noto Sans SC"/>
                <a:ea typeface="Noto Sans SC"/>
                <a:cs typeface="Noto Sans SC"/>
                <a:sym typeface="Noto Sans SC"/>
              </a:defRPr>
            </a:lvl1pPr>
          </a:lstStyle>
          <a:p>
            <a:pPr/>
            <a:r>
              <a:t>2026 戦略ロードマップ (Strategic Roadmap)</a:t>
            </a:r>
          </a:p>
        </p:txBody>
      </p:sp>
      <p:sp>
        <p:nvSpPr>
          <p:cNvPr id="305" name="AutoShape 5"/>
          <p:cNvSpPr/>
          <p:nvPr/>
        </p:nvSpPr>
        <p:spPr>
          <a:xfrm>
            <a:off x="762000" y="1206500"/>
            <a:ext cx="10668000" cy="25400"/>
          </a:xfrm>
          <a:prstGeom prst="roundRect">
            <a:avLst>
              <a:gd name="adj" fmla="val 0"/>
            </a:avLst>
          </a:prstGeom>
          <a:solidFill>
            <a:srgbClr val="FFD700"/>
          </a:solidFill>
          <a:ln w="12700">
            <a:miter lim="400000"/>
          </a:ln>
        </p:spPr>
        <p:txBody>
          <a:bodyPr lIns="0" tIns="0" rIns="0" bIns="0" anchor="ctr"/>
          <a:lstStyle/>
          <a:p>
            <a:pPr algn="ctr"/>
          </a:p>
        </p:txBody>
      </p:sp>
      <p:sp>
        <p:nvSpPr>
          <p:cNvPr id="306" name="AutoShape 6"/>
          <p:cNvSpPr/>
          <p:nvPr/>
        </p:nvSpPr>
        <p:spPr>
          <a:xfrm>
            <a:off x="762000" y="1651000"/>
            <a:ext cx="6096000" cy="1333500"/>
          </a:xfrm>
          <a:prstGeom prst="roundRect">
            <a:avLst>
              <a:gd name="adj" fmla="val 9523"/>
            </a:avLst>
          </a:prstGeom>
          <a:solidFill>
            <a:srgbClr val="FFFFFF">
              <a:alpha val="8000"/>
            </a:srgbClr>
          </a:solidFill>
          <a:ln w="12700">
            <a:solidFill>
              <a:srgbClr val="FFD700">
                <a:alpha val="40000"/>
              </a:srgbClr>
            </a:solidFill>
          </a:ln>
        </p:spPr>
        <p:txBody>
          <a:bodyPr lIns="0" tIns="0" rIns="0" bIns="0" anchor="ctr"/>
          <a:lstStyle/>
          <a:p>
            <a:pPr algn="ctr"/>
          </a:p>
        </p:txBody>
      </p:sp>
      <p:sp>
        <p:nvSpPr>
          <p:cNvPr id="307" name="AutoShape 7"/>
          <p:cNvSpPr/>
          <p:nvPr/>
        </p:nvSpPr>
        <p:spPr>
          <a:xfrm>
            <a:off x="762000" y="1651000"/>
            <a:ext cx="76200" cy="1333500"/>
          </a:xfrm>
          <a:prstGeom prst="roundRect">
            <a:avLst>
              <a:gd name="adj" fmla="val 0"/>
            </a:avLst>
          </a:prstGeom>
          <a:solidFill>
            <a:srgbClr val="FFD700"/>
          </a:solidFill>
          <a:ln w="12700">
            <a:miter lim="400000"/>
          </a:ln>
        </p:spPr>
        <p:txBody>
          <a:bodyPr lIns="0" tIns="0" rIns="0" bIns="0" anchor="ctr"/>
          <a:lstStyle/>
          <a:p>
            <a:pPr algn="ctr"/>
          </a:p>
        </p:txBody>
      </p:sp>
      <p:pic>
        <p:nvPicPr>
          <p:cNvPr id="308" name="Picture 8" descr="Picture 8"/>
          <p:cNvPicPr>
            <a:picLocks noChangeAspect="1"/>
          </p:cNvPicPr>
          <p:nvPr/>
        </p:nvPicPr>
        <p:blipFill>
          <a:blip r:embed="rId4">
            <a:extLst/>
          </a:blip>
          <a:stretch>
            <a:fillRect/>
          </a:stretch>
        </p:blipFill>
        <p:spPr>
          <a:xfrm>
            <a:off x="1079500" y="1968500"/>
            <a:ext cx="508000" cy="508000"/>
          </a:xfrm>
          <a:prstGeom prst="rect">
            <a:avLst/>
          </a:prstGeom>
          <a:ln w="12700">
            <a:miter lim="400000"/>
          </a:ln>
        </p:spPr>
      </p:pic>
      <p:sp>
        <p:nvSpPr>
          <p:cNvPr id="309" name="AutoShape 9"/>
          <p:cNvSpPr txBox="1"/>
          <p:nvPr/>
        </p:nvSpPr>
        <p:spPr>
          <a:xfrm>
            <a:off x="1778000" y="1854729"/>
            <a:ext cx="4826000" cy="92604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b="1" sz="1800">
                <a:solidFill>
                  <a:srgbClr val="FFD700"/>
                </a:solidFill>
                <a:latin typeface="Noto Sans SC"/>
                <a:ea typeface="Noto Sans SC"/>
                <a:cs typeface="Noto Sans SC"/>
                <a:sym typeface="Noto Sans SC"/>
              </a:defRPr>
            </a:pPr>
            <a:r>
              <a:t>第一フェーズ (即時)：全面適用</a:t>
            </a:r>
            <a:endParaRPr sz="1100"/>
          </a:p>
          <a:p>
            <a:pPr>
              <a:lnSpc>
                <a:spcPct val="108333"/>
              </a:lnSpc>
              <a:defRPr>
                <a:solidFill>
                  <a:srgbClr val="FFFFFF">
                    <a:alpha val="90196"/>
                  </a:srgbClr>
                </a:solidFill>
                <a:latin typeface="Noto Sans SC"/>
                <a:ea typeface="Noto Sans SC"/>
                <a:cs typeface="Noto Sans SC"/>
                <a:sym typeface="Noto Sans SC"/>
              </a:defRPr>
            </a:pPr>
            <a:r>
              <a:t>《外部流入効率診断シート》を全面適用し、Q2予算の監査を実施。</a:t>
            </a:r>
          </a:p>
        </p:txBody>
      </p:sp>
      <p:sp>
        <p:nvSpPr>
          <p:cNvPr id="310" name="AutoShape 10"/>
          <p:cNvSpPr/>
          <p:nvPr/>
        </p:nvSpPr>
        <p:spPr>
          <a:xfrm>
            <a:off x="762000" y="3175000"/>
            <a:ext cx="6096000" cy="1333500"/>
          </a:xfrm>
          <a:prstGeom prst="roundRect">
            <a:avLst>
              <a:gd name="adj" fmla="val 9523"/>
            </a:avLst>
          </a:prstGeom>
          <a:solidFill>
            <a:srgbClr val="FFFFFF">
              <a:alpha val="8000"/>
            </a:srgbClr>
          </a:solidFill>
          <a:ln w="12700">
            <a:solidFill>
              <a:srgbClr val="FFD700">
                <a:alpha val="40000"/>
              </a:srgbClr>
            </a:solidFill>
          </a:ln>
        </p:spPr>
        <p:txBody>
          <a:bodyPr lIns="0" tIns="0" rIns="0" bIns="0" anchor="ctr"/>
          <a:lstStyle/>
          <a:p>
            <a:pPr algn="ctr"/>
          </a:p>
        </p:txBody>
      </p:sp>
      <p:sp>
        <p:nvSpPr>
          <p:cNvPr id="311" name="AutoShape 11"/>
          <p:cNvSpPr/>
          <p:nvPr/>
        </p:nvSpPr>
        <p:spPr>
          <a:xfrm>
            <a:off x="762000" y="3175000"/>
            <a:ext cx="76200" cy="1333500"/>
          </a:xfrm>
          <a:prstGeom prst="roundRect">
            <a:avLst>
              <a:gd name="adj" fmla="val 0"/>
            </a:avLst>
          </a:prstGeom>
          <a:solidFill>
            <a:srgbClr val="FFD700"/>
          </a:solidFill>
          <a:ln w="12700">
            <a:miter lim="400000"/>
          </a:ln>
        </p:spPr>
        <p:txBody>
          <a:bodyPr lIns="0" tIns="0" rIns="0" bIns="0" anchor="ctr"/>
          <a:lstStyle/>
          <a:p>
            <a:pPr algn="ctr"/>
          </a:p>
        </p:txBody>
      </p:sp>
      <p:pic>
        <p:nvPicPr>
          <p:cNvPr id="312" name="Picture 12" descr="Picture 12"/>
          <p:cNvPicPr>
            <a:picLocks noChangeAspect="1"/>
          </p:cNvPicPr>
          <p:nvPr/>
        </p:nvPicPr>
        <p:blipFill>
          <a:blip r:embed="rId5">
            <a:extLst/>
          </a:blip>
          <a:stretch>
            <a:fillRect/>
          </a:stretch>
        </p:blipFill>
        <p:spPr>
          <a:xfrm>
            <a:off x="1079500" y="3492500"/>
            <a:ext cx="508000" cy="508000"/>
          </a:xfrm>
          <a:prstGeom prst="rect">
            <a:avLst/>
          </a:prstGeom>
          <a:ln w="12700">
            <a:miter lim="400000"/>
          </a:ln>
        </p:spPr>
      </p:pic>
      <p:sp>
        <p:nvSpPr>
          <p:cNvPr id="313" name="AutoShape 13"/>
          <p:cNvSpPr txBox="1"/>
          <p:nvPr/>
        </p:nvSpPr>
        <p:spPr>
          <a:xfrm>
            <a:off x="1778000" y="3378729"/>
            <a:ext cx="4826000" cy="92604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b="1" sz="1800">
                <a:solidFill>
                  <a:srgbClr val="FFD700"/>
                </a:solidFill>
                <a:latin typeface="Noto Sans SC"/>
                <a:ea typeface="Noto Sans SC"/>
                <a:cs typeface="Noto Sans SC"/>
                <a:sym typeface="Noto Sans SC"/>
              </a:defRPr>
            </a:pPr>
            <a:r>
              <a:t>第二フェーズ (来月)：システム導入</a:t>
            </a:r>
            <a:endParaRPr sz="1100"/>
          </a:p>
          <a:p>
            <a:pPr>
              <a:lnSpc>
                <a:spcPct val="108333"/>
              </a:lnSpc>
              <a:defRPr>
                <a:solidFill>
                  <a:srgbClr val="FFFFFF">
                    <a:alpha val="90196"/>
                  </a:srgbClr>
                </a:solidFill>
                <a:latin typeface="Noto Sans SC"/>
                <a:ea typeface="Noto Sans SC"/>
                <a:cs typeface="Noto Sans SC"/>
                <a:sym typeface="Noto Sans SC"/>
              </a:defRPr>
            </a:pPr>
            <a:r>
              <a:t>Mirai Track CAPI を導入し、サーバーサイドで100%データを回収。</a:t>
            </a:r>
          </a:p>
        </p:txBody>
      </p:sp>
      <p:sp>
        <p:nvSpPr>
          <p:cNvPr id="314" name="AutoShape 14"/>
          <p:cNvSpPr/>
          <p:nvPr/>
        </p:nvSpPr>
        <p:spPr>
          <a:xfrm>
            <a:off x="762000" y="4699000"/>
            <a:ext cx="6096000" cy="1333500"/>
          </a:xfrm>
          <a:prstGeom prst="roundRect">
            <a:avLst>
              <a:gd name="adj" fmla="val 9523"/>
            </a:avLst>
          </a:prstGeom>
          <a:solidFill>
            <a:srgbClr val="FFFFFF">
              <a:alpha val="8000"/>
            </a:srgbClr>
          </a:solidFill>
          <a:ln w="12700">
            <a:solidFill>
              <a:srgbClr val="FFD700">
                <a:alpha val="40000"/>
              </a:srgbClr>
            </a:solidFill>
          </a:ln>
        </p:spPr>
        <p:txBody>
          <a:bodyPr lIns="0" tIns="0" rIns="0" bIns="0" anchor="ctr"/>
          <a:lstStyle/>
          <a:p>
            <a:pPr algn="ctr"/>
          </a:p>
        </p:txBody>
      </p:sp>
      <p:sp>
        <p:nvSpPr>
          <p:cNvPr id="315" name="AutoShape 15"/>
          <p:cNvSpPr/>
          <p:nvPr/>
        </p:nvSpPr>
        <p:spPr>
          <a:xfrm>
            <a:off x="762000" y="4699000"/>
            <a:ext cx="76200" cy="1333500"/>
          </a:xfrm>
          <a:prstGeom prst="roundRect">
            <a:avLst>
              <a:gd name="adj" fmla="val 0"/>
            </a:avLst>
          </a:prstGeom>
          <a:solidFill>
            <a:srgbClr val="FFD700"/>
          </a:solidFill>
          <a:ln w="12700">
            <a:miter lim="400000"/>
          </a:ln>
        </p:spPr>
        <p:txBody>
          <a:bodyPr lIns="0" tIns="0" rIns="0" bIns="0" anchor="ctr"/>
          <a:lstStyle/>
          <a:p>
            <a:pPr algn="ctr"/>
          </a:p>
        </p:txBody>
      </p:sp>
      <p:pic>
        <p:nvPicPr>
          <p:cNvPr id="316" name="Picture 16" descr="Picture 16"/>
          <p:cNvPicPr>
            <a:picLocks noChangeAspect="1"/>
          </p:cNvPicPr>
          <p:nvPr/>
        </p:nvPicPr>
        <p:blipFill>
          <a:blip r:embed="rId6">
            <a:extLst/>
          </a:blip>
          <a:stretch>
            <a:fillRect/>
          </a:stretch>
        </p:blipFill>
        <p:spPr>
          <a:xfrm>
            <a:off x="1079500" y="5016500"/>
            <a:ext cx="508000" cy="508000"/>
          </a:xfrm>
          <a:prstGeom prst="rect">
            <a:avLst/>
          </a:prstGeom>
          <a:ln w="12700">
            <a:miter lim="400000"/>
          </a:ln>
        </p:spPr>
      </p:pic>
      <p:sp>
        <p:nvSpPr>
          <p:cNvPr id="317" name="AutoShape 17"/>
          <p:cNvSpPr txBox="1"/>
          <p:nvPr/>
        </p:nvSpPr>
        <p:spPr>
          <a:xfrm>
            <a:off x="1778000" y="4902729"/>
            <a:ext cx="4826000" cy="92604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b="1" sz="1800">
                <a:solidFill>
                  <a:srgbClr val="FFD700"/>
                </a:solidFill>
                <a:latin typeface="Noto Sans SC"/>
                <a:ea typeface="Noto Sans SC"/>
                <a:cs typeface="Noto Sans SC"/>
                <a:sym typeface="Noto Sans SC"/>
              </a:defRPr>
            </a:pPr>
            <a:r>
              <a:t>第三フェーズ (長期)：KPI刷新</a:t>
            </a:r>
            <a:endParaRPr sz="1100"/>
          </a:p>
          <a:p>
            <a:pPr>
              <a:lnSpc>
                <a:spcPct val="108333"/>
              </a:lnSpc>
              <a:defRPr>
                <a:solidFill>
                  <a:srgbClr val="FFFFFF">
                    <a:alpha val="90196"/>
                  </a:srgbClr>
                </a:solidFill>
                <a:latin typeface="Noto Sans SC"/>
                <a:ea typeface="Noto Sans SC"/>
                <a:cs typeface="Noto Sans SC"/>
                <a:sym typeface="Noto Sans SC"/>
              </a:defRPr>
            </a:pPr>
            <a:r>
              <a:t>「インクリメンタル利益」に基づくKPI体系を構築、旧ROAS体系を置き換え。</a:t>
            </a:r>
          </a:p>
        </p:txBody>
      </p:sp>
      <p:pic>
        <p:nvPicPr>
          <p:cNvPr id="318" name="Picture 18" descr="Picture 18"/>
          <p:cNvPicPr>
            <a:picLocks noChangeAspect="1"/>
          </p:cNvPicPr>
          <p:nvPr/>
        </p:nvPicPr>
        <p:blipFill>
          <a:blip r:embed="rId7">
            <a:extLst/>
          </a:blip>
          <a:srcRect l="1470" t="0" r="1470" b="0"/>
          <a:stretch>
            <a:fillRect/>
          </a:stretch>
        </p:blipFill>
        <p:spPr>
          <a:xfrm>
            <a:off x="7238999" y="1651000"/>
            <a:ext cx="4191001" cy="228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2" y="0"/>
                </a:move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lnTo>
                  <a:pt x="982" y="0"/>
                </a:lnTo>
                <a:close/>
              </a:path>
            </a:pathLst>
          </a:custGeom>
          <a:ln w="25400">
            <a:solidFill>
              <a:srgbClr val="FFD700">
                <a:alpha val="80000"/>
              </a:srgbClr>
            </a:solidFill>
          </a:ln>
          <a:effectLst>
            <a:outerShdw sx="100000" sy="100000" kx="0" ky="0" algn="b" rotWithShape="0" blurRad="127000" dist="63500" dir="2700000">
              <a:srgbClr val="000000">
                <a:alpha val="50000"/>
              </a:srgbClr>
            </a:outerShdw>
          </a:effectLst>
        </p:spPr>
      </p:pic>
      <p:sp>
        <p:nvSpPr>
          <p:cNvPr id="319" name="AutoShape 19"/>
          <p:cNvSpPr/>
          <p:nvPr/>
        </p:nvSpPr>
        <p:spPr>
          <a:xfrm>
            <a:off x="7239000" y="4191000"/>
            <a:ext cx="4191000" cy="1460500"/>
          </a:xfrm>
          <a:prstGeom prst="roundRect">
            <a:avLst>
              <a:gd name="adj" fmla="val 8695"/>
            </a:avLst>
          </a:prstGeom>
          <a:gradFill>
            <a:gsLst>
              <a:gs pos="0">
                <a:srgbClr val="FFD700">
                  <a:alpha val="15000"/>
                </a:srgbClr>
              </a:gs>
              <a:gs pos="100000">
                <a:srgbClr val="FFD700">
                  <a:alpha val="5000"/>
                </a:srgbClr>
              </a:gs>
            </a:gsLst>
            <a:lin ang="5400000"/>
          </a:gradFill>
          <a:ln w="12700">
            <a:solidFill>
              <a:srgbClr val="FFD700">
                <a:alpha val="40000"/>
              </a:srgbClr>
            </a:solidFill>
          </a:ln>
        </p:spPr>
        <p:txBody>
          <a:bodyPr lIns="0" tIns="0" rIns="0" bIns="0" anchor="ctr"/>
          <a:lstStyle/>
          <a:p>
            <a:pPr algn="ctr"/>
          </a:p>
        </p:txBody>
      </p:sp>
      <p:sp>
        <p:nvSpPr>
          <p:cNvPr id="320" name="AutoShape 20"/>
          <p:cNvSpPr txBox="1"/>
          <p:nvPr/>
        </p:nvSpPr>
        <p:spPr>
          <a:xfrm>
            <a:off x="7366000" y="4527551"/>
            <a:ext cx="3937000" cy="78739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16665"/>
              </a:lnSpc>
              <a:defRPr b="1" sz="1500">
                <a:solidFill>
                  <a:srgbClr val="FFD700"/>
                </a:solidFill>
                <a:latin typeface="Noto Sans SC"/>
                <a:ea typeface="Noto Sans SC"/>
                <a:cs typeface="Noto Sans SC"/>
                <a:sym typeface="Noto Sans SC"/>
              </a:defRPr>
            </a:pPr>
            <a:r>
              <a:t>コアコンセプト</a:t>
            </a:r>
            <a:endParaRPr sz="1100"/>
          </a:p>
          <a:p>
            <a:pPr algn="ctr">
              <a:lnSpc>
                <a:spcPct val="108333"/>
              </a:lnSpc>
              <a:defRPr sz="1300">
                <a:solidFill>
                  <a:srgbClr val="FFFFFF">
                    <a:alpha val="90196"/>
                  </a:srgbClr>
                </a:solidFill>
                <a:latin typeface="Noto Sans SC"/>
                <a:ea typeface="Noto Sans SC"/>
                <a:cs typeface="Noto Sans SC"/>
                <a:sym typeface="Noto Sans SC"/>
              </a:defRPr>
            </a:pPr>
            <a:r>
              <a:t>データの完全性と利益最大化を軸に、段階的に戦略を推進し、持続的な成長を実現。</a:t>
            </a:r>
          </a:p>
        </p:txBody>
      </p:sp>
      <p:sp>
        <p:nvSpPr>
          <p:cNvPr id="321" name="AutoShape 21"/>
          <p:cNvSpPr/>
          <p:nvPr/>
        </p:nvSpPr>
        <p:spPr>
          <a:xfrm>
            <a:off x="0" y="6540500"/>
            <a:ext cx="12192000" cy="317500"/>
          </a:xfrm>
          <a:prstGeom prst="roundRect">
            <a:avLst>
              <a:gd name="adj" fmla="val 0"/>
            </a:avLst>
          </a:prstGeom>
          <a:solidFill>
            <a:srgbClr val="FFD700"/>
          </a:solidFill>
          <a:ln w="12700">
            <a:miter lim="400000"/>
          </a:ln>
        </p:spPr>
        <p:txBody>
          <a:bodyPr lIns="0" tIns="0" rIns="0" bIns="0" anchor="ctr"/>
          <a:lstStyle/>
          <a:p>
            <a:pPr algn="ctr"/>
          </a:p>
        </p:txBody>
      </p:sp>
      <p:sp>
        <p:nvSpPr>
          <p:cNvPr id="322" name="AutoShape 22"/>
          <p:cNvSpPr txBox="1"/>
          <p:nvPr/>
        </p:nvSpPr>
        <p:spPr>
          <a:xfrm>
            <a:off x="0" y="6610349"/>
            <a:ext cx="1219200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b="1" sz="1200">
                <a:solidFill>
                  <a:srgbClr val="0A1428"/>
                </a:solidFill>
                <a:latin typeface="Noto Sans SC"/>
                <a:ea typeface="Noto Sans SC"/>
                <a:cs typeface="Noto Sans SC"/>
                <a:sym typeface="Noto Sans SC"/>
              </a:defRPr>
            </a:lvl1pPr>
          </a:lstStyle>
          <a:p>
            <a:pPr/>
            <a:r>
              <a:t>DATA FORENSICS STRATEGY 2026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326" name="Picture 2" descr="Picture 2"/>
          <p:cNvPicPr>
            <a:picLocks noChangeAspect="1"/>
          </p:cNvPicPr>
          <p:nvPr/>
        </p:nvPicPr>
        <p:blipFill>
          <a:blip r:embed="rId3">
            <a:extLst/>
          </a:blip>
          <a:srcRect l="3846" t="3767" r="3846" b="3767"/>
          <a:stretch>
            <a:fillRect/>
          </a:stretch>
        </p:blipFill>
        <p:spPr>
          <a:xfrm>
            <a:off x="-1" y="-1"/>
            <a:ext cx="12192002" cy="6858002"/>
          </a:xfrm>
          <a:prstGeom prst="rect">
            <a:avLst/>
          </a:prstGeom>
          <a:ln w="12700">
            <a:miter lim="400000"/>
          </a:ln>
        </p:spPr>
      </p:pic>
      <p:sp>
        <p:nvSpPr>
          <p:cNvPr id="327" name="AutoShape 3"/>
          <p:cNvSpPr/>
          <p:nvPr/>
        </p:nvSpPr>
        <p:spPr>
          <a:xfrm>
            <a:off x="0" y="0"/>
            <a:ext cx="12192000" cy="6858000"/>
          </a:xfrm>
          <a:prstGeom prst="roundRect">
            <a:avLst>
              <a:gd name="adj" fmla="val 0"/>
            </a:avLst>
          </a:prstGeom>
          <a:solidFill>
            <a:srgbClr val="050F1E">
              <a:alpha val="92000"/>
            </a:srgbClr>
          </a:solidFill>
          <a:ln w="12700">
            <a:miter lim="400000"/>
          </a:ln>
        </p:spPr>
        <p:txBody>
          <a:bodyPr lIns="0" tIns="0" rIns="0" bIns="0" anchor="ctr"/>
          <a:lstStyle/>
          <a:p>
            <a:pPr algn="ctr"/>
          </a:p>
        </p:txBody>
      </p:sp>
      <p:sp>
        <p:nvSpPr>
          <p:cNvPr id="328" name="AutoShape 4"/>
          <p:cNvSpPr txBox="1"/>
          <p:nvPr/>
        </p:nvSpPr>
        <p:spPr>
          <a:xfrm>
            <a:off x="762000" y="635000"/>
            <a:ext cx="5845175" cy="571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3200">
                <a:solidFill>
                  <a:srgbClr val="FFD700"/>
                </a:solidFill>
                <a:latin typeface="Noto Sans SC"/>
                <a:ea typeface="Noto Sans SC"/>
                <a:cs typeface="Noto Sans SC"/>
                <a:sym typeface="Noto Sans SC"/>
              </a:defRPr>
            </a:lvl1pPr>
          </a:lstStyle>
          <a:p>
            <a:pPr/>
            <a:r>
              <a:t>結論と行動喚起 (Call to Action)</a:t>
            </a:r>
          </a:p>
        </p:txBody>
      </p:sp>
      <p:sp>
        <p:nvSpPr>
          <p:cNvPr id="329" name="AutoShape 5"/>
          <p:cNvSpPr txBox="1"/>
          <p:nvPr/>
        </p:nvSpPr>
        <p:spPr>
          <a:xfrm>
            <a:off x="762000" y="1650999"/>
            <a:ext cx="5321300" cy="381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i="1" sz="2200">
                <a:solidFill>
                  <a:srgbClr val="FFD700"/>
                </a:solidFill>
                <a:latin typeface="Noto Sans SC"/>
                <a:ea typeface="Noto Sans SC"/>
                <a:cs typeface="Noto Sans SC"/>
                <a:sym typeface="Noto Sans SC"/>
              </a:defRPr>
            </a:lvl1pPr>
          </a:lstStyle>
          <a:p>
            <a:pPr/>
            <a:r>
              <a:t>「推測を排し、真実の利益に投資する。」</a:t>
            </a:r>
          </a:p>
        </p:txBody>
      </p:sp>
      <p:sp>
        <p:nvSpPr>
          <p:cNvPr id="330" name="Connector 6"/>
          <p:cNvSpPr/>
          <p:nvPr/>
        </p:nvSpPr>
        <p:spPr>
          <a:xfrm>
            <a:off x="762000" y="2222499"/>
            <a:ext cx="10668008" cy="2"/>
          </a:xfrm>
          <a:prstGeom prst="line">
            <a:avLst/>
          </a:prstGeom>
          <a:ln w="12700">
            <a:solidFill>
              <a:srgbClr val="FFD700">
                <a:alpha val="60000"/>
              </a:srgbClr>
            </a:solidFill>
          </a:ln>
        </p:spPr>
        <p:txBody>
          <a:bodyPr lIns="0" tIns="0" rIns="0" bIns="0"/>
          <a:lstStyle/>
          <a:p>
            <a:pPr/>
          </a:p>
        </p:txBody>
      </p:sp>
      <p:sp>
        <p:nvSpPr>
          <p:cNvPr id="331" name="AutoShape 7"/>
          <p:cNvSpPr/>
          <p:nvPr/>
        </p:nvSpPr>
        <p:spPr>
          <a:xfrm>
            <a:off x="762000" y="2667000"/>
            <a:ext cx="5080000" cy="2413000"/>
          </a:xfrm>
          <a:prstGeom prst="roundRect">
            <a:avLst>
              <a:gd name="adj" fmla="val 5263"/>
            </a:avLst>
          </a:prstGeom>
          <a:solidFill>
            <a:srgbClr val="FFD700">
              <a:alpha val="8000"/>
            </a:srgbClr>
          </a:solidFill>
          <a:ln w="25400">
            <a:solidFill>
              <a:srgbClr val="FFD700">
                <a:alpha val="80000"/>
              </a:srgbClr>
            </a:solidFill>
          </a:ln>
          <a:effectLst>
            <a:outerShdw sx="100000" sy="100000" kx="0" ky="0" algn="b" rotWithShape="0" blurRad="127000" dist="63500" dir="2700000">
              <a:srgbClr val="000000">
                <a:alpha val="50000"/>
              </a:srgbClr>
            </a:outerShdw>
          </a:effectLst>
        </p:spPr>
        <p:txBody>
          <a:bodyPr lIns="0" tIns="0" rIns="0" bIns="0" anchor="ctr"/>
          <a:lstStyle/>
          <a:p>
            <a:pPr algn="ctr"/>
          </a:p>
        </p:txBody>
      </p:sp>
      <p:pic>
        <p:nvPicPr>
          <p:cNvPr id="332" name="Picture 8" descr="Picture 8"/>
          <p:cNvPicPr>
            <a:picLocks noChangeAspect="1"/>
          </p:cNvPicPr>
          <p:nvPr/>
        </p:nvPicPr>
        <p:blipFill>
          <a:blip r:embed="rId4">
            <a:extLst/>
          </a:blip>
          <a:stretch>
            <a:fillRect/>
          </a:stretch>
        </p:blipFill>
        <p:spPr>
          <a:xfrm>
            <a:off x="1143000" y="3175000"/>
            <a:ext cx="889000" cy="889000"/>
          </a:xfrm>
          <a:prstGeom prst="rect">
            <a:avLst/>
          </a:prstGeom>
          <a:ln w="12700">
            <a:miter lim="400000"/>
          </a:ln>
        </p:spPr>
      </p:pic>
      <p:sp>
        <p:nvSpPr>
          <p:cNvPr id="333" name="AutoShape 9"/>
          <p:cNvSpPr txBox="1"/>
          <p:nvPr/>
        </p:nvSpPr>
        <p:spPr>
          <a:xfrm>
            <a:off x="2222500" y="3235855"/>
            <a:ext cx="3429000" cy="11482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08333"/>
              </a:lnSpc>
              <a:defRPr b="1" sz="1800">
                <a:solidFill>
                  <a:srgbClr val="FFD700"/>
                </a:solidFill>
                <a:latin typeface="Noto Sans SC"/>
                <a:ea typeface="Noto Sans SC"/>
                <a:cs typeface="Noto Sans SC"/>
                <a:sym typeface="Noto Sans SC"/>
              </a:defRPr>
            </a:pPr>
            <a:r>
              <a:t>予算承認依頼</a:t>
            </a:r>
            <a:endParaRPr sz="1100"/>
          </a:p>
          <a:p>
            <a:pPr>
              <a:lnSpc>
                <a:spcPct val="108333"/>
              </a:lnSpc>
              <a:defRPr>
                <a:solidFill>
                  <a:srgbClr val="E6E6E6"/>
                </a:solidFill>
                <a:latin typeface="Noto Sans SC"/>
                <a:ea typeface="Noto Sans SC"/>
                <a:cs typeface="Noto Sans SC"/>
                <a:sym typeface="Noto Sans SC"/>
              </a:defRPr>
            </a:pPr>
            <a:r>
              <a:t>2026年度 アトリビューションシステムの</a:t>
            </a:r>
            <a:br/>
            <a:r>
              <a:t>アップグレード予算を正式に承認ください。</a:t>
            </a:r>
          </a:p>
        </p:txBody>
      </p:sp>
      <p:sp>
        <p:nvSpPr>
          <p:cNvPr id="334" name="AutoShape 10"/>
          <p:cNvSpPr/>
          <p:nvPr/>
        </p:nvSpPr>
        <p:spPr>
          <a:xfrm>
            <a:off x="6350000" y="2667000"/>
            <a:ext cx="5080000" cy="2413000"/>
          </a:xfrm>
          <a:prstGeom prst="roundRect">
            <a:avLst>
              <a:gd name="adj" fmla="val 5263"/>
            </a:avLst>
          </a:prstGeom>
          <a:solidFill>
            <a:srgbClr val="FFD700">
              <a:alpha val="8000"/>
            </a:srgbClr>
          </a:solidFill>
          <a:ln w="25400">
            <a:solidFill>
              <a:srgbClr val="FFD700">
                <a:alpha val="80000"/>
              </a:srgbClr>
            </a:solidFill>
          </a:ln>
          <a:effectLst>
            <a:outerShdw sx="100000" sy="100000" kx="0" ky="0" algn="b" rotWithShape="0" blurRad="127000" dist="63500" dir="2700000">
              <a:srgbClr val="000000">
                <a:alpha val="50000"/>
              </a:srgbClr>
            </a:outerShdw>
          </a:effectLst>
        </p:spPr>
        <p:txBody>
          <a:bodyPr lIns="0" tIns="0" rIns="0" bIns="0" anchor="ctr"/>
          <a:lstStyle/>
          <a:p>
            <a:pPr algn="ctr"/>
          </a:p>
        </p:txBody>
      </p:sp>
      <p:pic>
        <p:nvPicPr>
          <p:cNvPr id="335" name="Picture 11" descr="Picture 11"/>
          <p:cNvPicPr>
            <a:picLocks noChangeAspect="1"/>
          </p:cNvPicPr>
          <p:nvPr/>
        </p:nvPicPr>
        <p:blipFill>
          <a:blip r:embed="rId5">
            <a:extLst/>
          </a:blip>
          <a:stretch>
            <a:fillRect/>
          </a:stretch>
        </p:blipFill>
        <p:spPr>
          <a:xfrm>
            <a:off x="6731000" y="3175000"/>
            <a:ext cx="889000" cy="889000"/>
          </a:xfrm>
          <a:prstGeom prst="rect">
            <a:avLst/>
          </a:prstGeom>
          <a:ln w="12700">
            <a:miter lim="400000"/>
          </a:ln>
        </p:spPr>
      </p:pic>
      <p:sp>
        <p:nvSpPr>
          <p:cNvPr id="336" name="AutoShape 12"/>
          <p:cNvSpPr txBox="1"/>
          <p:nvPr/>
        </p:nvSpPr>
        <p:spPr>
          <a:xfrm>
            <a:off x="7810500" y="3373438"/>
            <a:ext cx="3429000" cy="8731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08333"/>
              </a:lnSpc>
              <a:defRPr b="1" sz="1800">
                <a:solidFill>
                  <a:srgbClr val="FFD700"/>
                </a:solidFill>
                <a:latin typeface="Noto Sans SC"/>
                <a:ea typeface="Noto Sans SC"/>
                <a:cs typeface="Noto Sans SC"/>
                <a:sym typeface="Noto Sans SC"/>
              </a:defRPr>
            </a:pPr>
            <a:r>
              <a:t>施策立案許可</a:t>
            </a:r>
            <a:endParaRPr sz="1100"/>
          </a:p>
          <a:p>
            <a:pPr>
              <a:lnSpc>
                <a:spcPct val="108333"/>
              </a:lnSpc>
              <a:defRPr>
                <a:solidFill>
                  <a:srgbClr val="E6E6E6"/>
                </a:solidFill>
                <a:latin typeface="Noto Sans SC"/>
                <a:ea typeface="Noto Sans SC"/>
                <a:cs typeface="Noto Sans SC"/>
                <a:sym typeface="Noto Sans SC"/>
              </a:defRPr>
            </a:pPr>
            <a:r>
              <a:t>「インクリメンタル収益」を軸とした</a:t>
            </a:r>
            <a:br/>
            <a:r>
              <a:t>新規施策立案を正式に許可ください。</a:t>
            </a:r>
          </a:p>
        </p:txBody>
      </p:sp>
      <p:sp>
        <p:nvSpPr>
          <p:cNvPr id="337" name="AutoShape 13"/>
          <p:cNvSpPr/>
          <p:nvPr/>
        </p:nvSpPr>
        <p:spPr>
          <a:xfrm>
            <a:off x="0" y="6159500"/>
            <a:ext cx="12192000" cy="190500"/>
          </a:xfrm>
          <a:prstGeom prst="roundRect">
            <a:avLst>
              <a:gd name="adj" fmla="val 0"/>
            </a:avLst>
          </a:prstGeom>
          <a:solidFill>
            <a:srgbClr val="FFD700"/>
          </a:solidFill>
          <a:ln w="12700">
            <a:miter lim="400000"/>
          </a:ln>
        </p:spPr>
        <p:txBody>
          <a:bodyPr lIns="0" tIns="0" rIns="0" bIns="0" anchor="ctr"/>
          <a:lstStyle/>
          <a:p>
            <a:pPr algn="ctr"/>
          </a:p>
        </p:txBody>
      </p:sp>
      <p:sp>
        <p:nvSpPr>
          <p:cNvPr id="338" name="AutoShape 14"/>
          <p:cNvSpPr txBox="1"/>
          <p:nvPr/>
        </p:nvSpPr>
        <p:spPr>
          <a:xfrm>
            <a:off x="3143250" y="5638799"/>
            <a:ext cx="5905501"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sz="1600">
                <a:solidFill>
                  <a:srgbClr val="C8C8C8"/>
                </a:solidFill>
                <a:latin typeface="Noto Sans SC"/>
                <a:ea typeface="Noto Sans SC"/>
                <a:cs typeface="Noto Sans SC"/>
                <a:sym typeface="Noto Sans SC"/>
              </a:defRPr>
            </a:lvl1pPr>
          </a:lstStyle>
          <a:p>
            <a:pPr/>
            <a:r>
              <a:t>これは、我々の未来の利益を守るための、最も重要な一歩です。</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342" name="Picture 2" descr="Picture 2"/>
          <p:cNvPicPr>
            <a:picLocks noChangeAspect="1"/>
          </p:cNvPicPr>
          <p:nvPr/>
        </p:nvPicPr>
        <p:blipFill>
          <a:blip r:embed="rId3">
            <a:extLst/>
          </a:blip>
          <a:srcRect l="3125" t="3125" r="3125" b="3125"/>
          <a:stretch>
            <a:fillRect/>
          </a:stretch>
        </p:blipFill>
        <p:spPr>
          <a:xfrm>
            <a:off x="0" y="0"/>
            <a:ext cx="12192000" cy="6858000"/>
          </a:xfrm>
          <a:prstGeom prst="rect">
            <a:avLst/>
          </a:prstGeom>
          <a:ln w="12700">
            <a:miter lim="400000"/>
          </a:ln>
        </p:spPr>
      </p:pic>
      <p:sp>
        <p:nvSpPr>
          <p:cNvPr id="343" name="AutoShape 3"/>
          <p:cNvSpPr/>
          <p:nvPr/>
        </p:nvSpPr>
        <p:spPr>
          <a:xfrm>
            <a:off x="0" y="0"/>
            <a:ext cx="12192000" cy="6858000"/>
          </a:xfrm>
          <a:prstGeom prst="roundRect">
            <a:avLst>
              <a:gd name="adj" fmla="val 0"/>
            </a:avLst>
          </a:prstGeom>
          <a:solidFill>
            <a:srgbClr val="0A0F1E">
              <a:alpha val="85000"/>
            </a:srgbClr>
          </a:solidFill>
          <a:ln w="12700">
            <a:miter lim="400000"/>
          </a:ln>
        </p:spPr>
        <p:txBody>
          <a:bodyPr lIns="0" tIns="0" rIns="0" bIns="0" anchor="ctr"/>
          <a:lstStyle/>
          <a:p>
            <a:pPr algn="ctr"/>
          </a:p>
        </p:txBody>
      </p:sp>
      <p:pic>
        <p:nvPicPr>
          <p:cNvPr id="344" name="Picture 4" descr="Picture 4"/>
          <p:cNvPicPr>
            <a:picLocks noChangeAspect="1"/>
          </p:cNvPicPr>
          <p:nvPr/>
        </p:nvPicPr>
        <p:blipFill>
          <a:blip r:embed="rId4">
            <a:extLst/>
          </a:blip>
          <a:stretch>
            <a:fillRect/>
          </a:stretch>
        </p:blipFill>
        <p:spPr>
          <a:xfrm>
            <a:off x="5689600" y="1397000"/>
            <a:ext cx="812800" cy="812800"/>
          </a:xfrm>
          <a:prstGeom prst="rect">
            <a:avLst/>
          </a:prstGeom>
          <a:ln w="12700">
            <a:miter lim="400000"/>
          </a:ln>
          <a:effectLst>
            <a:outerShdw sx="100000" sy="100000" kx="0" ky="0" algn="b" rotWithShape="0" blurRad="190500" dist="0" dir="2700000">
              <a:srgbClr val="FFD700">
                <a:alpha val="40000"/>
              </a:srgbClr>
            </a:outerShdw>
          </a:effectLst>
        </p:spPr>
      </p:pic>
      <p:sp>
        <p:nvSpPr>
          <p:cNvPr id="345" name="AutoShape 5"/>
          <p:cNvSpPr txBox="1"/>
          <p:nvPr/>
        </p:nvSpPr>
        <p:spPr>
          <a:xfrm>
            <a:off x="2889249" y="2603500"/>
            <a:ext cx="6413501" cy="635001"/>
          </a:xfrm>
          <a:prstGeom prst="rect">
            <a:avLst/>
          </a:prstGeom>
          <a:ln w="12700">
            <a:miter lim="400000"/>
          </a:ln>
          <a:effectLst>
            <a:outerShdw sx="100000" sy="100000" kx="0" ky="0" algn="b" rotWithShape="0" blurRad="50800" dist="25400" dir="2700000">
              <a:srgbClr val="FFD700">
                <a:alpha val="3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b="1" sz="3600">
                <a:solidFill>
                  <a:srgbClr val="FFFFFF"/>
                </a:solidFill>
                <a:latin typeface="Noto Sans SC"/>
                <a:ea typeface="Noto Sans SC"/>
                <a:cs typeface="Noto Sans SC"/>
                <a:sym typeface="Noto Sans SC"/>
              </a:defRPr>
            </a:lvl1pPr>
          </a:lstStyle>
          <a:p>
            <a:pPr/>
            <a:r>
              <a:t>ご清聴ありがとうございました</a:t>
            </a:r>
          </a:p>
        </p:txBody>
      </p:sp>
      <p:sp>
        <p:nvSpPr>
          <p:cNvPr id="346" name="AutoShape 6"/>
          <p:cNvSpPr txBox="1"/>
          <p:nvPr/>
        </p:nvSpPr>
        <p:spPr>
          <a:xfrm>
            <a:off x="3295650" y="3505200"/>
            <a:ext cx="560070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spc="200" sz="2000">
                <a:solidFill>
                  <a:srgbClr val="FFD700"/>
                </a:solidFill>
                <a:latin typeface="Noto Sans SC"/>
                <a:ea typeface="Noto Sans SC"/>
                <a:cs typeface="Noto Sans SC"/>
                <a:sym typeface="Noto Sans SC"/>
              </a:defRPr>
            </a:lvl1pPr>
          </a:lstStyle>
          <a:p>
            <a:pPr/>
            <a:r>
              <a:t>データの壁を打ち破り、真の利益へと続く道</a:t>
            </a:r>
          </a:p>
        </p:txBody>
      </p:sp>
      <p:sp>
        <p:nvSpPr>
          <p:cNvPr id="347" name="AutoShape 7"/>
          <p:cNvSpPr/>
          <p:nvPr/>
        </p:nvSpPr>
        <p:spPr>
          <a:xfrm>
            <a:off x="2921000" y="4318000"/>
            <a:ext cx="2794000" cy="38100"/>
          </a:xfrm>
          <a:prstGeom prst="roundRect">
            <a:avLst>
              <a:gd name="adj" fmla="val 0"/>
            </a:avLst>
          </a:prstGeom>
          <a:gradFill>
            <a:gsLst>
              <a:gs pos="0">
                <a:srgbClr val="FFD700">
                  <a:alpha val="0"/>
                </a:srgbClr>
              </a:gs>
              <a:gs pos="50000">
                <a:srgbClr val="FFD700"/>
              </a:gs>
              <a:gs pos="100000">
                <a:srgbClr val="FFD700">
                  <a:alpha val="0"/>
                </a:srgbClr>
              </a:gs>
            </a:gsLst>
          </a:gradFill>
          <a:ln w="12700">
            <a:miter lim="400000"/>
          </a:ln>
        </p:spPr>
        <p:txBody>
          <a:bodyPr lIns="0" tIns="0" rIns="0" bIns="0" anchor="ctr"/>
          <a:lstStyle/>
          <a:p>
            <a:pPr algn="ctr"/>
          </a:p>
        </p:txBody>
      </p:sp>
      <p:sp>
        <p:nvSpPr>
          <p:cNvPr id="348" name="AutoShape 8"/>
          <p:cNvSpPr/>
          <p:nvPr/>
        </p:nvSpPr>
        <p:spPr>
          <a:xfrm>
            <a:off x="6477000" y="4318000"/>
            <a:ext cx="2794000" cy="38100"/>
          </a:xfrm>
          <a:prstGeom prst="roundRect">
            <a:avLst>
              <a:gd name="adj" fmla="val 0"/>
            </a:avLst>
          </a:prstGeom>
          <a:gradFill>
            <a:gsLst>
              <a:gs pos="0">
                <a:srgbClr val="FFD700">
                  <a:alpha val="0"/>
                </a:srgbClr>
              </a:gs>
              <a:gs pos="50000">
                <a:srgbClr val="FFD700"/>
              </a:gs>
              <a:gs pos="100000">
                <a:srgbClr val="FFD700">
                  <a:alpha val="0"/>
                </a:srgbClr>
              </a:gs>
            </a:gsLst>
          </a:gradFill>
          <a:ln w="12700">
            <a:miter lim="400000"/>
          </a:ln>
        </p:spPr>
        <p:txBody>
          <a:bodyPr lIns="0" tIns="0" rIns="0" bIns="0" anchor="ctr"/>
          <a:lstStyle/>
          <a:p>
            <a:pPr algn="ctr"/>
          </a:p>
        </p:txBody>
      </p:sp>
      <p:sp>
        <p:nvSpPr>
          <p:cNvPr id="349" name="AutoShape 9"/>
          <p:cNvSpPr/>
          <p:nvPr/>
        </p:nvSpPr>
        <p:spPr>
          <a:xfrm>
            <a:off x="0" y="6731000"/>
            <a:ext cx="12192000" cy="127000"/>
          </a:xfrm>
          <a:prstGeom prst="roundRect">
            <a:avLst>
              <a:gd name="adj" fmla="val 0"/>
            </a:avLst>
          </a:prstGeom>
          <a:solidFill>
            <a:srgbClr val="FFD700"/>
          </a:solidFill>
          <a:ln w="12700">
            <a:miter lim="400000"/>
          </a:ln>
        </p:spPr>
        <p:txBody>
          <a:bodyPr lIns="0" tIns="0" rIns="0" bIns="0" anchor="ctr"/>
          <a:lstStyle/>
          <a:p>
            <a:pPr algn="ct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3">
            <a:extLst/>
          </a:blip>
          <a:srcRect l="3393" t="3448" r="3490" b="3448"/>
          <a:stretch>
            <a:fillRect/>
          </a:stretch>
        </p:blipFill>
        <p:spPr>
          <a:xfrm>
            <a:off x="0" y="-1"/>
            <a:ext cx="12192000" cy="6858002"/>
          </a:xfrm>
          <a:prstGeom prst="rect">
            <a:avLst/>
          </a:prstGeom>
          <a:ln w="12700">
            <a:miter lim="400000"/>
          </a:ln>
        </p:spPr>
      </p:pic>
      <p:sp>
        <p:nvSpPr>
          <p:cNvPr id="135" name="AutoShape 3"/>
          <p:cNvSpPr/>
          <p:nvPr/>
        </p:nvSpPr>
        <p:spPr>
          <a:xfrm>
            <a:off x="0" y="0"/>
            <a:ext cx="12192000" cy="6858000"/>
          </a:xfrm>
          <a:prstGeom prst="roundRect">
            <a:avLst>
              <a:gd name="adj" fmla="val 0"/>
            </a:avLst>
          </a:prstGeom>
          <a:solidFill>
            <a:srgbClr val="0A192F">
              <a:alpha val="90000"/>
            </a:srgbClr>
          </a:solidFill>
          <a:ln w="12700">
            <a:miter lim="400000"/>
          </a:ln>
        </p:spPr>
        <p:txBody>
          <a:bodyPr lIns="0" tIns="0" rIns="0" bIns="0" anchor="ctr"/>
          <a:lstStyle/>
          <a:p>
            <a:pPr algn="ctr"/>
          </a:p>
        </p:txBody>
      </p:sp>
      <p:sp>
        <p:nvSpPr>
          <p:cNvPr id="136" name="AutoShape 4"/>
          <p:cNvSpPr txBox="1"/>
          <p:nvPr/>
        </p:nvSpPr>
        <p:spPr>
          <a:xfrm>
            <a:off x="762000" y="603250"/>
            <a:ext cx="10240368" cy="571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3200">
                <a:solidFill>
                  <a:srgbClr val="FFD700"/>
                </a:solidFill>
                <a:latin typeface="Noto Sans SC"/>
                <a:ea typeface="Noto Sans SC"/>
                <a:cs typeface="Noto Sans SC"/>
                <a:sym typeface="Noto Sans SC"/>
              </a:defRPr>
            </a:lvl1pPr>
          </a:lstStyle>
          <a:p>
            <a:pPr/>
            <a:r>
              <a:t>本日の議題 (Agenda) — 利益最適化のためのデータ鑑識</a:t>
            </a:r>
          </a:p>
        </p:txBody>
      </p:sp>
      <p:sp>
        <p:nvSpPr>
          <p:cNvPr id="137" name="Connector 5"/>
          <p:cNvSpPr/>
          <p:nvPr/>
        </p:nvSpPr>
        <p:spPr>
          <a:xfrm>
            <a:off x="762000" y="1396999"/>
            <a:ext cx="10668008" cy="2"/>
          </a:xfrm>
          <a:prstGeom prst="line">
            <a:avLst/>
          </a:prstGeom>
          <a:ln w="25400">
            <a:solidFill>
              <a:srgbClr val="FFD700"/>
            </a:solidFill>
          </a:ln>
        </p:spPr>
        <p:txBody>
          <a:bodyPr lIns="0" tIns="0" rIns="0" bIns="0"/>
          <a:lstStyle/>
          <a:p>
            <a:pPr/>
          </a:p>
        </p:txBody>
      </p:sp>
      <p:sp>
        <p:nvSpPr>
          <p:cNvPr id="138" name="AutoShape 6"/>
          <p:cNvSpPr/>
          <p:nvPr/>
        </p:nvSpPr>
        <p:spPr>
          <a:xfrm>
            <a:off x="762000" y="1905000"/>
            <a:ext cx="2540000" cy="3556000"/>
          </a:xfrm>
          <a:prstGeom prst="roundRect">
            <a:avLst>
              <a:gd name="adj" fmla="val 5000"/>
            </a:avLst>
          </a:prstGeom>
          <a:solidFill>
            <a:srgbClr val="FFFFFF">
              <a:alpha val="5000"/>
            </a:srgbClr>
          </a:solidFill>
          <a:ln w="12700">
            <a:solidFill>
              <a:srgbClr val="FFD700">
                <a:alpha val="60000"/>
              </a:srgbClr>
            </a:solidFill>
          </a:ln>
        </p:spPr>
        <p:txBody>
          <a:bodyPr lIns="0" tIns="0" rIns="0" bIns="0" anchor="ctr"/>
          <a:lstStyle/>
          <a:p>
            <a:pPr algn="ctr"/>
          </a:p>
        </p:txBody>
      </p:sp>
      <p:sp>
        <p:nvSpPr>
          <p:cNvPr id="139" name="AutoShape 7"/>
          <p:cNvSpPr/>
          <p:nvPr/>
        </p:nvSpPr>
        <p:spPr>
          <a:xfrm>
            <a:off x="1397000" y="2286000"/>
            <a:ext cx="1270000" cy="1270000"/>
          </a:xfrm>
          <a:prstGeom prst="ellipse">
            <a:avLst/>
          </a:prstGeom>
          <a:solidFill>
            <a:srgbClr val="FFD700">
              <a:alpha val="15000"/>
            </a:srgbClr>
          </a:solidFill>
          <a:ln w="12700">
            <a:miter lim="400000"/>
          </a:ln>
        </p:spPr>
        <p:txBody>
          <a:bodyPr lIns="0" tIns="0" rIns="0" bIns="0" anchor="ctr"/>
          <a:lstStyle/>
          <a:p>
            <a:pPr algn="ctr"/>
          </a:p>
        </p:txBody>
      </p:sp>
      <p:pic>
        <p:nvPicPr>
          <p:cNvPr id="140" name="Picture 8" descr="Picture 8"/>
          <p:cNvPicPr>
            <a:picLocks noChangeAspect="1"/>
          </p:cNvPicPr>
          <p:nvPr/>
        </p:nvPicPr>
        <p:blipFill>
          <a:blip r:embed="rId4">
            <a:extLst/>
          </a:blip>
          <a:stretch>
            <a:fillRect/>
          </a:stretch>
        </p:blipFill>
        <p:spPr>
          <a:xfrm>
            <a:off x="1625600" y="2514600"/>
            <a:ext cx="812800" cy="812800"/>
          </a:xfrm>
          <a:prstGeom prst="rect">
            <a:avLst/>
          </a:prstGeom>
          <a:ln w="12700">
            <a:miter lim="400000"/>
          </a:ln>
        </p:spPr>
      </p:pic>
      <p:sp>
        <p:nvSpPr>
          <p:cNvPr id="141" name="AutoShape 9"/>
          <p:cNvSpPr txBox="1"/>
          <p:nvPr/>
        </p:nvSpPr>
        <p:spPr>
          <a:xfrm>
            <a:off x="889000" y="3738562"/>
            <a:ext cx="2286000" cy="650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25000"/>
              </a:lnSpc>
              <a:defRPr b="1" sz="1800">
                <a:solidFill>
                  <a:srgbClr val="FFD700"/>
                </a:solidFill>
                <a:latin typeface="Noto Sans SC"/>
                <a:ea typeface="Noto Sans SC"/>
                <a:cs typeface="Noto Sans SC"/>
                <a:sym typeface="Noto Sans SC"/>
              </a:defRPr>
            </a:pPr>
            <a:r>
              <a:t>01. 現状分析</a:t>
            </a:r>
            <a:endParaRPr sz="1100"/>
          </a:p>
          <a:p>
            <a:pPr algn="ctr">
              <a:lnSpc>
                <a:spcPct val="125000"/>
              </a:lnSpc>
              <a:defRPr b="1">
                <a:solidFill>
                  <a:srgbClr val="FFFFFF">
                    <a:alpha val="90196"/>
                  </a:srgbClr>
                </a:solidFill>
                <a:latin typeface="Noto Sans SC"/>
                <a:ea typeface="Noto Sans SC"/>
                <a:cs typeface="Noto Sans SC"/>
                <a:sym typeface="Noto Sans SC"/>
              </a:defRPr>
            </a:pPr>
            <a:r>
              <a:t>「ROASの罠」</a:t>
            </a:r>
          </a:p>
        </p:txBody>
      </p:sp>
      <p:sp>
        <p:nvSpPr>
          <p:cNvPr id="142" name="AutoShape 10"/>
          <p:cNvSpPr txBox="1"/>
          <p:nvPr/>
        </p:nvSpPr>
        <p:spPr>
          <a:xfrm>
            <a:off x="952500" y="4699000"/>
            <a:ext cx="2159000" cy="449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08333"/>
              </a:lnSpc>
              <a:defRPr sz="1200">
                <a:solidFill>
                  <a:srgbClr val="FFFFFF">
                    <a:alpha val="70196"/>
                  </a:srgbClr>
                </a:solidFill>
                <a:latin typeface="Noto Sans SC"/>
                <a:ea typeface="Noto Sans SC"/>
                <a:cs typeface="Noto Sans SC"/>
                <a:sym typeface="Noto Sans SC"/>
              </a:defRPr>
            </a:pPr>
            <a:r>
              <a:t>見かけ上の高ROASと</a:t>
            </a:r>
            <a:br/>
            <a:r>
              <a:t>停滞する利益の乖離</a:t>
            </a:r>
          </a:p>
        </p:txBody>
      </p:sp>
      <p:sp>
        <p:nvSpPr>
          <p:cNvPr id="143" name="AutoShape 11"/>
          <p:cNvSpPr/>
          <p:nvPr/>
        </p:nvSpPr>
        <p:spPr>
          <a:xfrm>
            <a:off x="3467100" y="1905000"/>
            <a:ext cx="2540000" cy="3556000"/>
          </a:xfrm>
          <a:prstGeom prst="roundRect">
            <a:avLst>
              <a:gd name="adj" fmla="val 5000"/>
            </a:avLst>
          </a:prstGeom>
          <a:solidFill>
            <a:srgbClr val="FFFFFF">
              <a:alpha val="5000"/>
            </a:srgbClr>
          </a:solidFill>
          <a:ln w="12700">
            <a:solidFill>
              <a:srgbClr val="FFD700">
                <a:alpha val="60000"/>
              </a:srgbClr>
            </a:solidFill>
          </a:ln>
        </p:spPr>
        <p:txBody>
          <a:bodyPr lIns="0" tIns="0" rIns="0" bIns="0" anchor="ctr"/>
          <a:lstStyle/>
          <a:p>
            <a:pPr algn="ctr"/>
          </a:p>
        </p:txBody>
      </p:sp>
      <p:sp>
        <p:nvSpPr>
          <p:cNvPr id="144" name="AutoShape 12"/>
          <p:cNvSpPr/>
          <p:nvPr/>
        </p:nvSpPr>
        <p:spPr>
          <a:xfrm>
            <a:off x="4102100" y="2286000"/>
            <a:ext cx="1270000" cy="1270000"/>
          </a:xfrm>
          <a:prstGeom prst="ellipse">
            <a:avLst/>
          </a:prstGeom>
          <a:solidFill>
            <a:srgbClr val="FFD700">
              <a:alpha val="15000"/>
            </a:srgbClr>
          </a:solidFill>
          <a:ln w="12700">
            <a:miter lim="400000"/>
          </a:ln>
        </p:spPr>
        <p:txBody>
          <a:bodyPr lIns="0" tIns="0" rIns="0" bIns="0" anchor="ctr"/>
          <a:lstStyle/>
          <a:p>
            <a:pPr algn="ctr"/>
          </a:p>
        </p:txBody>
      </p:sp>
      <p:pic>
        <p:nvPicPr>
          <p:cNvPr id="145" name="Picture 13" descr="Picture 13"/>
          <p:cNvPicPr>
            <a:picLocks noChangeAspect="1"/>
          </p:cNvPicPr>
          <p:nvPr/>
        </p:nvPicPr>
        <p:blipFill>
          <a:blip r:embed="rId5">
            <a:extLst/>
          </a:blip>
          <a:stretch>
            <a:fillRect/>
          </a:stretch>
        </p:blipFill>
        <p:spPr>
          <a:xfrm>
            <a:off x="4330700" y="2514600"/>
            <a:ext cx="812800" cy="812800"/>
          </a:xfrm>
          <a:prstGeom prst="rect">
            <a:avLst/>
          </a:prstGeom>
          <a:ln w="12700">
            <a:miter lim="400000"/>
          </a:ln>
        </p:spPr>
      </p:pic>
      <p:sp>
        <p:nvSpPr>
          <p:cNvPr id="146" name="AutoShape 14"/>
          <p:cNvSpPr txBox="1"/>
          <p:nvPr/>
        </p:nvSpPr>
        <p:spPr>
          <a:xfrm>
            <a:off x="3594100" y="3738562"/>
            <a:ext cx="2286000" cy="650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25000"/>
              </a:lnSpc>
              <a:defRPr b="1" sz="1800">
                <a:solidFill>
                  <a:srgbClr val="FFD700"/>
                </a:solidFill>
                <a:latin typeface="Noto Sans SC"/>
                <a:ea typeface="Noto Sans SC"/>
                <a:cs typeface="Noto Sans SC"/>
                <a:sym typeface="Noto Sans SC"/>
              </a:defRPr>
            </a:pPr>
            <a:r>
              <a:t>02. リスク解明</a:t>
            </a:r>
            <a:endParaRPr sz="1100"/>
          </a:p>
          <a:p>
            <a:pPr algn="ctr">
              <a:lnSpc>
                <a:spcPct val="125000"/>
              </a:lnSpc>
              <a:defRPr b="1">
                <a:solidFill>
                  <a:srgbClr val="FFFFFF">
                    <a:alpha val="90196"/>
                  </a:srgbClr>
                </a:solidFill>
                <a:latin typeface="Noto Sans SC"/>
                <a:ea typeface="Noto Sans SC"/>
                <a:cs typeface="Noto Sans SC"/>
                <a:sym typeface="Noto Sans SC"/>
              </a:defRPr>
            </a:pPr>
            <a:r>
              <a:t>「利益の真実」</a:t>
            </a:r>
          </a:p>
        </p:txBody>
      </p:sp>
      <p:sp>
        <p:nvSpPr>
          <p:cNvPr id="147" name="AutoShape 15"/>
          <p:cNvSpPr txBox="1"/>
          <p:nvPr/>
        </p:nvSpPr>
        <p:spPr>
          <a:xfrm>
            <a:off x="3657600" y="4699000"/>
            <a:ext cx="2159000" cy="449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08333"/>
              </a:lnSpc>
              <a:defRPr sz="1200">
                <a:solidFill>
                  <a:srgbClr val="FFFFFF">
                    <a:alpha val="70196"/>
                  </a:srgbClr>
                </a:solidFill>
                <a:latin typeface="Noto Sans SC"/>
                <a:ea typeface="Noto Sans SC"/>
                <a:cs typeface="Noto Sans SC"/>
                <a:sym typeface="Noto Sans SC"/>
              </a:defRPr>
            </a:pPr>
            <a:r>
              <a:t>共食い効果と</a:t>
            </a:r>
            <a:br/>
            <a:r>
              <a:t>外部流入の貢献度</a:t>
            </a:r>
          </a:p>
        </p:txBody>
      </p:sp>
      <p:sp>
        <p:nvSpPr>
          <p:cNvPr id="148" name="AutoShape 16"/>
          <p:cNvSpPr/>
          <p:nvPr/>
        </p:nvSpPr>
        <p:spPr>
          <a:xfrm>
            <a:off x="6172200" y="1905000"/>
            <a:ext cx="2540000" cy="3556000"/>
          </a:xfrm>
          <a:prstGeom prst="roundRect">
            <a:avLst>
              <a:gd name="adj" fmla="val 5000"/>
            </a:avLst>
          </a:prstGeom>
          <a:solidFill>
            <a:srgbClr val="FFFFFF">
              <a:alpha val="5000"/>
            </a:srgbClr>
          </a:solidFill>
          <a:ln w="12700">
            <a:solidFill>
              <a:srgbClr val="FFD700">
                <a:alpha val="60000"/>
              </a:srgbClr>
            </a:solidFill>
          </a:ln>
        </p:spPr>
        <p:txBody>
          <a:bodyPr lIns="0" tIns="0" rIns="0" bIns="0" anchor="ctr"/>
          <a:lstStyle/>
          <a:p>
            <a:pPr algn="ctr"/>
          </a:p>
        </p:txBody>
      </p:sp>
      <p:sp>
        <p:nvSpPr>
          <p:cNvPr id="149" name="AutoShape 17"/>
          <p:cNvSpPr/>
          <p:nvPr/>
        </p:nvSpPr>
        <p:spPr>
          <a:xfrm>
            <a:off x="6807200" y="2286000"/>
            <a:ext cx="1270000" cy="1270000"/>
          </a:xfrm>
          <a:prstGeom prst="ellipse">
            <a:avLst/>
          </a:prstGeom>
          <a:solidFill>
            <a:srgbClr val="FFD700">
              <a:alpha val="15000"/>
            </a:srgbClr>
          </a:solidFill>
          <a:ln w="12700">
            <a:miter lim="400000"/>
          </a:ln>
        </p:spPr>
        <p:txBody>
          <a:bodyPr lIns="0" tIns="0" rIns="0" bIns="0" anchor="ctr"/>
          <a:lstStyle/>
          <a:p>
            <a:pPr algn="ctr"/>
          </a:p>
        </p:txBody>
      </p:sp>
      <p:pic>
        <p:nvPicPr>
          <p:cNvPr id="150" name="Picture 18" descr="Picture 18"/>
          <p:cNvPicPr>
            <a:picLocks noChangeAspect="1"/>
          </p:cNvPicPr>
          <p:nvPr/>
        </p:nvPicPr>
        <p:blipFill>
          <a:blip r:embed="rId6">
            <a:extLst/>
          </a:blip>
          <a:stretch>
            <a:fillRect/>
          </a:stretch>
        </p:blipFill>
        <p:spPr>
          <a:xfrm>
            <a:off x="7035800" y="2514600"/>
            <a:ext cx="812800" cy="812800"/>
          </a:xfrm>
          <a:prstGeom prst="rect">
            <a:avLst/>
          </a:prstGeom>
          <a:ln w="12700">
            <a:miter lim="400000"/>
          </a:ln>
        </p:spPr>
      </p:pic>
      <p:sp>
        <p:nvSpPr>
          <p:cNvPr id="151" name="AutoShape 19"/>
          <p:cNvSpPr txBox="1"/>
          <p:nvPr/>
        </p:nvSpPr>
        <p:spPr>
          <a:xfrm>
            <a:off x="6299200" y="3738562"/>
            <a:ext cx="2286000" cy="650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25000"/>
              </a:lnSpc>
              <a:defRPr b="1" sz="1800">
                <a:solidFill>
                  <a:srgbClr val="FFD700"/>
                </a:solidFill>
                <a:latin typeface="Noto Sans SC"/>
                <a:ea typeface="Noto Sans SC"/>
                <a:cs typeface="Noto Sans SC"/>
                <a:sym typeface="Noto Sans SC"/>
              </a:defRPr>
            </a:pPr>
            <a:r>
              <a:t>03. 戦略再構築</a:t>
            </a:r>
            <a:endParaRPr sz="1100"/>
          </a:p>
          <a:p>
            <a:pPr algn="ctr">
              <a:lnSpc>
                <a:spcPct val="125000"/>
              </a:lnSpc>
              <a:defRPr b="1">
                <a:solidFill>
                  <a:srgbClr val="FFFFFF">
                    <a:alpha val="90196"/>
                  </a:srgbClr>
                </a:solidFill>
                <a:latin typeface="Noto Sans SC"/>
                <a:ea typeface="Noto Sans SC"/>
                <a:cs typeface="Noto Sans SC"/>
                <a:sym typeface="Noto Sans SC"/>
              </a:defRPr>
            </a:pPr>
            <a:r>
              <a:t>「Miraiの断層撮影」</a:t>
            </a:r>
          </a:p>
        </p:txBody>
      </p:sp>
      <p:sp>
        <p:nvSpPr>
          <p:cNvPr id="152" name="AutoShape 20"/>
          <p:cNvSpPr txBox="1"/>
          <p:nvPr/>
        </p:nvSpPr>
        <p:spPr>
          <a:xfrm>
            <a:off x="6362700" y="4699000"/>
            <a:ext cx="2159000" cy="449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08333"/>
              </a:lnSpc>
              <a:defRPr sz="1200">
                <a:solidFill>
                  <a:srgbClr val="FFFFFF">
                    <a:alpha val="70196"/>
                  </a:srgbClr>
                </a:solidFill>
                <a:latin typeface="Noto Sans SC"/>
                <a:ea typeface="Noto Sans SC"/>
                <a:cs typeface="Noto Sans SC"/>
                <a:sym typeface="Noto Sans SC"/>
              </a:defRPr>
            </a:pPr>
            <a:r>
              <a:t>インクリメンタルROIによる</a:t>
            </a:r>
            <a:br/>
            <a:r>
              <a:t>真の価値評価</a:t>
            </a:r>
          </a:p>
        </p:txBody>
      </p:sp>
      <p:sp>
        <p:nvSpPr>
          <p:cNvPr id="153" name="AutoShape 21"/>
          <p:cNvSpPr/>
          <p:nvPr/>
        </p:nvSpPr>
        <p:spPr>
          <a:xfrm>
            <a:off x="8877300" y="1905000"/>
            <a:ext cx="2540000" cy="3556000"/>
          </a:xfrm>
          <a:prstGeom prst="roundRect">
            <a:avLst>
              <a:gd name="adj" fmla="val 5000"/>
            </a:avLst>
          </a:prstGeom>
          <a:solidFill>
            <a:srgbClr val="FFFFFF">
              <a:alpha val="5000"/>
            </a:srgbClr>
          </a:solidFill>
          <a:ln w="12700">
            <a:solidFill>
              <a:srgbClr val="FFD700">
                <a:alpha val="60000"/>
              </a:srgbClr>
            </a:solidFill>
          </a:ln>
        </p:spPr>
        <p:txBody>
          <a:bodyPr lIns="0" tIns="0" rIns="0" bIns="0" anchor="ctr"/>
          <a:lstStyle/>
          <a:p>
            <a:pPr algn="ctr"/>
          </a:p>
        </p:txBody>
      </p:sp>
      <p:sp>
        <p:nvSpPr>
          <p:cNvPr id="154" name="AutoShape 22"/>
          <p:cNvSpPr/>
          <p:nvPr/>
        </p:nvSpPr>
        <p:spPr>
          <a:xfrm>
            <a:off x="9512300" y="2286000"/>
            <a:ext cx="1270000" cy="1270000"/>
          </a:xfrm>
          <a:prstGeom prst="ellipse">
            <a:avLst/>
          </a:prstGeom>
          <a:solidFill>
            <a:srgbClr val="FFD700">
              <a:alpha val="15000"/>
            </a:srgbClr>
          </a:solidFill>
          <a:ln w="12700">
            <a:miter lim="400000"/>
          </a:ln>
        </p:spPr>
        <p:txBody>
          <a:bodyPr lIns="0" tIns="0" rIns="0" bIns="0" anchor="ctr"/>
          <a:lstStyle/>
          <a:p>
            <a:pPr algn="ctr"/>
          </a:p>
        </p:txBody>
      </p:sp>
      <p:pic>
        <p:nvPicPr>
          <p:cNvPr id="155" name="Picture 23" descr="Picture 23"/>
          <p:cNvPicPr>
            <a:picLocks noChangeAspect="1"/>
          </p:cNvPicPr>
          <p:nvPr/>
        </p:nvPicPr>
        <p:blipFill>
          <a:blip r:embed="rId7">
            <a:extLst/>
          </a:blip>
          <a:stretch>
            <a:fillRect/>
          </a:stretch>
        </p:blipFill>
        <p:spPr>
          <a:xfrm>
            <a:off x="9740900" y="2514600"/>
            <a:ext cx="812800" cy="812800"/>
          </a:xfrm>
          <a:prstGeom prst="rect">
            <a:avLst/>
          </a:prstGeom>
          <a:ln w="12700">
            <a:miter lim="400000"/>
          </a:ln>
        </p:spPr>
      </p:pic>
      <p:sp>
        <p:nvSpPr>
          <p:cNvPr id="156" name="AutoShape 24"/>
          <p:cNvSpPr txBox="1"/>
          <p:nvPr/>
        </p:nvSpPr>
        <p:spPr>
          <a:xfrm>
            <a:off x="9004300" y="3738562"/>
            <a:ext cx="2286000" cy="650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25000"/>
              </a:lnSpc>
              <a:defRPr b="1" sz="1800">
                <a:solidFill>
                  <a:srgbClr val="FFD700"/>
                </a:solidFill>
                <a:latin typeface="Noto Sans SC"/>
                <a:ea typeface="Noto Sans SC"/>
                <a:cs typeface="Noto Sans SC"/>
                <a:sym typeface="Noto Sans SC"/>
              </a:defRPr>
            </a:pPr>
            <a:r>
              <a:t>04. 行動計画</a:t>
            </a:r>
            <a:endParaRPr sz="1100"/>
          </a:p>
          <a:p>
            <a:pPr algn="ctr">
              <a:lnSpc>
                <a:spcPct val="125000"/>
              </a:lnSpc>
              <a:defRPr b="1">
                <a:solidFill>
                  <a:srgbClr val="FFFFFF">
                    <a:alpha val="90196"/>
                  </a:srgbClr>
                </a:solidFill>
                <a:latin typeface="Noto Sans SC"/>
                <a:ea typeface="Noto Sans SC"/>
                <a:cs typeface="Noto Sans SC"/>
                <a:sym typeface="Noto Sans SC"/>
              </a:defRPr>
            </a:pPr>
            <a:r>
              <a:t>「利益防衛への道」</a:t>
            </a:r>
          </a:p>
        </p:txBody>
      </p:sp>
      <p:sp>
        <p:nvSpPr>
          <p:cNvPr id="157" name="AutoShape 25"/>
          <p:cNvSpPr txBox="1"/>
          <p:nvPr/>
        </p:nvSpPr>
        <p:spPr>
          <a:xfrm>
            <a:off x="9067800" y="4699000"/>
            <a:ext cx="2159000" cy="449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08333"/>
              </a:lnSpc>
              <a:defRPr sz="1200">
                <a:solidFill>
                  <a:srgbClr val="FFFFFF">
                    <a:alpha val="70196"/>
                  </a:srgbClr>
                </a:solidFill>
                <a:latin typeface="Noto Sans SC"/>
                <a:ea typeface="Noto Sans SC"/>
                <a:cs typeface="Noto Sans SC"/>
                <a:sym typeface="Noto Sans SC"/>
              </a:defRPr>
            </a:pPr>
            <a:r>
              <a:t>2026年度の</a:t>
            </a:r>
            <a:br/>
            <a:r>
              <a:t>戦略的ロードマップと提案</a:t>
            </a:r>
          </a:p>
        </p:txBody>
      </p:sp>
      <p:sp>
        <p:nvSpPr>
          <p:cNvPr id="158" name="AutoShape 26"/>
          <p:cNvSpPr/>
          <p:nvPr/>
        </p:nvSpPr>
        <p:spPr>
          <a:xfrm>
            <a:off x="0" y="6223000"/>
            <a:ext cx="12192000" cy="635000"/>
          </a:xfrm>
          <a:prstGeom prst="roundRect">
            <a:avLst>
              <a:gd name="adj" fmla="val 0"/>
            </a:avLst>
          </a:prstGeom>
          <a:solidFill>
            <a:srgbClr val="FFD700">
              <a:alpha val="10000"/>
            </a:srgbClr>
          </a:solidFill>
          <a:ln w="12700">
            <a:miter lim="400000"/>
          </a:ln>
        </p:spPr>
        <p:txBody>
          <a:bodyPr lIns="0" tIns="0" rIns="0" bIns="0" anchor="ctr"/>
          <a:lstStyle/>
          <a:p>
            <a:pPr algn="ctr"/>
          </a:p>
        </p:txBody>
      </p:sp>
      <p:sp>
        <p:nvSpPr>
          <p:cNvPr id="159" name="AutoShape 27"/>
          <p:cNvSpPr txBox="1"/>
          <p:nvPr/>
        </p:nvSpPr>
        <p:spPr>
          <a:xfrm>
            <a:off x="0" y="6413500"/>
            <a:ext cx="12192000"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a:solidFill>
                  <a:srgbClr val="FFD700"/>
                </a:solidFill>
                <a:latin typeface="Noto Sans SC"/>
                <a:ea typeface="Noto Sans SC"/>
                <a:cs typeface="Noto Sans SC"/>
                <a:sym typeface="Noto Sans SC"/>
              </a:defRPr>
            </a:lvl1pPr>
          </a:lstStyle>
          <a:p>
            <a:pPr/>
            <a:r>
              <a:t>2026年度 利益最適化プロジェクト 内部検討会</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163" name="Picture 2" descr="Picture 2"/>
          <p:cNvPicPr>
            <a:picLocks noChangeAspect="1"/>
          </p:cNvPicPr>
          <p:nvPr/>
        </p:nvPicPr>
        <p:blipFill>
          <a:blip r:embed="rId3">
            <a:extLst/>
          </a:blip>
          <a:srcRect l="3398" t="3448" r="3398" b="3448"/>
          <a:stretch>
            <a:fillRect/>
          </a:stretch>
        </p:blipFill>
        <p:spPr>
          <a:xfrm>
            <a:off x="-1" y="-1"/>
            <a:ext cx="12192002" cy="6858002"/>
          </a:xfrm>
          <a:prstGeom prst="rect">
            <a:avLst/>
          </a:prstGeom>
          <a:ln w="12700">
            <a:miter lim="400000"/>
          </a:ln>
        </p:spPr>
      </p:pic>
      <p:sp>
        <p:nvSpPr>
          <p:cNvPr id="164" name="AutoShape 3"/>
          <p:cNvSpPr/>
          <p:nvPr/>
        </p:nvSpPr>
        <p:spPr>
          <a:xfrm>
            <a:off x="0" y="0"/>
            <a:ext cx="12192000" cy="6858000"/>
          </a:xfrm>
          <a:prstGeom prst="roundRect">
            <a:avLst>
              <a:gd name="adj" fmla="val 0"/>
            </a:avLst>
          </a:prstGeom>
          <a:solidFill>
            <a:srgbClr val="0F172A">
              <a:alpha val="92000"/>
            </a:srgbClr>
          </a:solidFill>
          <a:ln w="12700">
            <a:miter lim="400000"/>
          </a:ln>
        </p:spPr>
        <p:txBody>
          <a:bodyPr lIns="0" tIns="0" rIns="0" bIns="0" anchor="ctr"/>
          <a:lstStyle/>
          <a:p>
            <a:pPr algn="ctr"/>
          </a:p>
        </p:txBody>
      </p:sp>
      <p:sp>
        <p:nvSpPr>
          <p:cNvPr id="165" name="AutoShape 4"/>
          <p:cNvSpPr txBox="1"/>
          <p:nvPr/>
        </p:nvSpPr>
        <p:spPr>
          <a:xfrm>
            <a:off x="762000" y="666749"/>
            <a:ext cx="10325100"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800">
                <a:solidFill>
                  <a:srgbClr val="FFD700"/>
                </a:solidFill>
                <a:latin typeface="Noto Sans SC"/>
                <a:ea typeface="Noto Sans SC"/>
                <a:cs typeface="Noto Sans SC"/>
                <a:sym typeface="Noto Sans SC"/>
              </a:defRPr>
            </a:lvl1pPr>
          </a:lstStyle>
          <a:p>
            <a:pPr/>
            <a:r>
              <a:t>執行摘要：データの虚構を暴き、真のインクリメンタルを求めて</a:t>
            </a:r>
          </a:p>
        </p:txBody>
      </p:sp>
      <p:sp>
        <p:nvSpPr>
          <p:cNvPr id="166" name="AutoShape 5"/>
          <p:cNvSpPr/>
          <p:nvPr/>
        </p:nvSpPr>
        <p:spPr>
          <a:xfrm>
            <a:off x="762000" y="1651000"/>
            <a:ext cx="3302000" cy="3302000"/>
          </a:xfrm>
          <a:prstGeom prst="roundRect">
            <a:avLst>
              <a:gd name="adj" fmla="val 3846"/>
            </a:avLst>
          </a:prstGeom>
          <a:solidFill>
            <a:srgbClr val="FFFFFF">
              <a:alpha val="6000"/>
            </a:srgbClr>
          </a:solidFill>
          <a:ln w="12700">
            <a:solidFill>
              <a:srgbClr val="FFD700">
                <a:alpha val="60000"/>
              </a:srgbClr>
            </a:solidFill>
          </a:ln>
        </p:spPr>
        <p:txBody>
          <a:bodyPr lIns="0" tIns="0" rIns="0" bIns="0" anchor="ctr"/>
          <a:lstStyle/>
          <a:p>
            <a:pPr algn="ctr"/>
          </a:p>
        </p:txBody>
      </p:sp>
      <p:pic>
        <p:nvPicPr>
          <p:cNvPr id="167" name="Picture 6" descr="Picture 6"/>
          <p:cNvPicPr>
            <a:picLocks noChangeAspect="1"/>
          </p:cNvPicPr>
          <p:nvPr/>
        </p:nvPicPr>
        <p:blipFill>
          <a:blip r:embed="rId4">
            <a:extLst/>
          </a:blip>
          <a:stretch>
            <a:fillRect/>
          </a:stretch>
        </p:blipFill>
        <p:spPr>
          <a:xfrm>
            <a:off x="2108200" y="1968500"/>
            <a:ext cx="609600" cy="609600"/>
          </a:xfrm>
          <a:prstGeom prst="rect">
            <a:avLst/>
          </a:prstGeom>
          <a:ln w="12700">
            <a:miter lim="400000"/>
          </a:ln>
        </p:spPr>
      </p:pic>
      <p:sp>
        <p:nvSpPr>
          <p:cNvPr id="168" name="AutoShape 7"/>
          <p:cNvSpPr txBox="1"/>
          <p:nvPr/>
        </p:nvSpPr>
        <p:spPr>
          <a:xfrm>
            <a:off x="1720849" y="2762250"/>
            <a:ext cx="1384301" cy="317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b="1" sz="1800">
                <a:solidFill>
                  <a:srgbClr val="FFD700"/>
                </a:solidFill>
                <a:latin typeface="Noto Sans SC"/>
                <a:ea typeface="Noto Sans SC"/>
                <a:cs typeface="Noto Sans SC"/>
                <a:sym typeface="Noto Sans SC"/>
              </a:defRPr>
            </a:lvl1pPr>
          </a:lstStyle>
          <a:p>
            <a:pPr/>
            <a:r>
              <a:t>データの虚構</a:t>
            </a:r>
          </a:p>
        </p:txBody>
      </p:sp>
      <p:sp>
        <p:nvSpPr>
          <p:cNvPr id="169" name="AutoShape 8"/>
          <p:cNvSpPr txBox="1"/>
          <p:nvPr/>
        </p:nvSpPr>
        <p:spPr>
          <a:xfrm>
            <a:off x="952500" y="3422652"/>
            <a:ext cx="2921000" cy="10286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lnSpc>
                <a:spcPct val="116665"/>
              </a:lnSpc>
              <a:defRPr sz="1300">
                <a:solidFill>
                  <a:srgbClr val="E0E0E0"/>
                </a:solidFill>
                <a:latin typeface="Noto Sans SC"/>
                <a:ea typeface="Noto Sans SC"/>
                <a:cs typeface="Noto Sans SC"/>
                <a:sym typeface="Noto Sans SC"/>
              </a:defRPr>
            </a:lvl1pPr>
          </a:lstStyle>
          <a:p>
            <a:pPr/>
            <a:r>
              <a:t>楽天内部ROASは見かけ上の数値に過ぎず、真の業務におけるインクリメンタル（増分効果）を全く反映していない現状。</a:t>
            </a:r>
          </a:p>
        </p:txBody>
      </p:sp>
      <p:sp>
        <p:nvSpPr>
          <p:cNvPr id="170" name="AutoShape 9"/>
          <p:cNvSpPr/>
          <p:nvPr/>
        </p:nvSpPr>
        <p:spPr>
          <a:xfrm>
            <a:off x="4318000" y="1651000"/>
            <a:ext cx="3302000" cy="3302000"/>
          </a:xfrm>
          <a:prstGeom prst="roundRect">
            <a:avLst>
              <a:gd name="adj" fmla="val 3846"/>
            </a:avLst>
          </a:prstGeom>
          <a:solidFill>
            <a:srgbClr val="FFFFFF">
              <a:alpha val="6000"/>
            </a:srgbClr>
          </a:solidFill>
          <a:ln w="12700">
            <a:solidFill>
              <a:srgbClr val="FFD700">
                <a:alpha val="60000"/>
              </a:srgbClr>
            </a:solidFill>
          </a:ln>
        </p:spPr>
        <p:txBody>
          <a:bodyPr lIns="0" tIns="0" rIns="0" bIns="0" anchor="ctr"/>
          <a:lstStyle/>
          <a:p>
            <a:pPr algn="ctr"/>
          </a:p>
        </p:txBody>
      </p:sp>
      <p:pic>
        <p:nvPicPr>
          <p:cNvPr id="171" name="Picture 10" descr="Picture 10"/>
          <p:cNvPicPr>
            <a:picLocks noChangeAspect="1"/>
          </p:cNvPicPr>
          <p:nvPr/>
        </p:nvPicPr>
        <p:blipFill>
          <a:blip r:embed="rId5">
            <a:extLst/>
          </a:blip>
          <a:stretch>
            <a:fillRect/>
          </a:stretch>
        </p:blipFill>
        <p:spPr>
          <a:xfrm>
            <a:off x="5664200" y="1968500"/>
            <a:ext cx="609600" cy="609600"/>
          </a:xfrm>
          <a:prstGeom prst="rect">
            <a:avLst/>
          </a:prstGeom>
          <a:ln w="12700">
            <a:miter lim="400000"/>
          </a:ln>
        </p:spPr>
      </p:pic>
      <p:sp>
        <p:nvSpPr>
          <p:cNvPr id="172" name="AutoShape 11"/>
          <p:cNvSpPr txBox="1"/>
          <p:nvPr/>
        </p:nvSpPr>
        <p:spPr>
          <a:xfrm>
            <a:off x="5048249" y="2762250"/>
            <a:ext cx="1841501" cy="317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b="1" sz="1800">
                <a:solidFill>
                  <a:srgbClr val="FFD700"/>
                </a:solidFill>
                <a:latin typeface="Noto Sans SC"/>
                <a:ea typeface="Noto Sans SC"/>
                <a:cs typeface="Noto Sans SC"/>
                <a:sym typeface="Noto Sans SC"/>
              </a:defRPr>
            </a:lvl1pPr>
          </a:lstStyle>
          <a:p>
            <a:pPr/>
            <a:r>
              <a:t>共食い効果の横行</a:t>
            </a:r>
          </a:p>
        </p:txBody>
      </p:sp>
      <p:sp>
        <p:nvSpPr>
          <p:cNvPr id="173" name="AutoShape 12"/>
          <p:cNvSpPr txBox="1"/>
          <p:nvPr/>
        </p:nvSpPr>
        <p:spPr>
          <a:xfrm>
            <a:off x="4508500" y="3556001"/>
            <a:ext cx="2921000" cy="76199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lnSpc>
                <a:spcPct val="116665"/>
              </a:lnSpc>
              <a:defRPr sz="1300">
                <a:solidFill>
                  <a:srgbClr val="E0E0E0"/>
                </a:solidFill>
                <a:latin typeface="Noto Sans SC"/>
                <a:ea typeface="Noto Sans SC"/>
                <a:cs typeface="Noto Sans SC"/>
                <a:sym typeface="Noto Sans SC"/>
              </a:defRPr>
            </a:lvl1pPr>
          </a:lstStyle>
          <a:p>
            <a:pPr/>
            <a:r>
              <a:t>広告施策が、本来広告なしでも発生するはずの自然転換を不当に「横取り」し、ROASを誤魔化している問題点。</a:t>
            </a:r>
          </a:p>
        </p:txBody>
      </p:sp>
      <p:sp>
        <p:nvSpPr>
          <p:cNvPr id="174" name="AutoShape 13"/>
          <p:cNvSpPr/>
          <p:nvPr/>
        </p:nvSpPr>
        <p:spPr>
          <a:xfrm>
            <a:off x="7874000" y="1651000"/>
            <a:ext cx="3302000" cy="3302000"/>
          </a:xfrm>
          <a:prstGeom prst="roundRect">
            <a:avLst>
              <a:gd name="adj" fmla="val 3846"/>
            </a:avLst>
          </a:prstGeom>
          <a:solidFill>
            <a:srgbClr val="FFFFFF">
              <a:alpha val="6000"/>
            </a:srgbClr>
          </a:solidFill>
          <a:ln w="12700">
            <a:solidFill>
              <a:srgbClr val="FFD700">
                <a:alpha val="60000"/>
              </a:srgbClr>
            </a:solidFill>
          </a:ln>
        </p:spPr>
        <p:txBody>
          <a:bodyPr lIns="0" tIns="0" rIns="0" bIns="0" anchor="ctr"/>
          <a:lstStyle/>
          <a:p>
            <a:pPr algn="ctr"/>
          </a:p>
        </p:txBody>
      </p:sp>
      <p:pic>
        <p:nvPicPr>
          <p:cNvPr id="175" name="Picture 14" descr="Picture 14"/>
          <p:cNvPicPr>
            <a:picLocks noChangeAspect="1"/>
          </p:cNvPicPr>
          <p:nvPr/>
        </p:nvPicPr>
        <p:blipFill>
          <a:blip r:embed="rId6">
            <a:extLst/>
          </a:blip>
          <a:stretch>
            <a:fillRect/>
          </a:stretch>
        </p:blipFill>
        <p:spPr>
          <a:xfrm>
            <a:off x="9220200" y="1968500"/>
            <a:ext cx="609600" cy="609600"/>
          </a:xfrm>
          <a:prstGeom prst="rect">
            <a:avLst/>
          </a:prstGeom>
          <a:ln w="12700">
            <a:miter lim="400000"/>
          </a:ln>
        </p:spPr>
      </p:pic>
      <p:sp>
        <p:nvSpPr>
          <p:cNvPr id="176" name="AutoShape 15"/>
          <p:cNvSpPr txBox="1"/>
          <p:nvPr/>
        </p:nvSpPr>
        <p:spPr>
          <a:xfrm>
            <a:off x="8489950" y="2762250"/>
            <a:ext cx="2070101" cy="317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125000"/>
              </a:lnSpc>
              <a:defRPr b="1" sz="1800">
                <a:solidFill>
                  <a:srgbClr val="FFD700"/>
                </a:solidFill>
                <a:latin typeface="Noto Sans SC"/>
                <a:ea typeface="Noto Sans SC"/>
                <a:cs typeface="Noto Sans SC"/>
                <a:sym typeface="Noto Sans SC"/>
              </a:defRPr>
            </a:lvl1pPr>
          </a:lstStyle>
          <a:p>
            <a:pPr/>
            <a:r>
              <a:t>外部貢献の過小評価</a:t>
            </a:r>
          </a:p>
        </p:txBody>
      </p:sp>
      <p:sp>
        <p:nvSpPr>
          <p:cNvPr id="177" name="AutoShape 16"/>
          <p:cNvSpPr txBox="1"/>
          <p:nvPr/>
        </p:nvSpPr>
        <p:spPr>
          <a:xfrm>
            <a:off x="8064500" y="3422652"/>
            <a:ext cx="2921000" cy="10286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lnSpc>
                <a:spcPct val="116665"/>
              </a:lnSpc>
              <a:defRPr sz="1300">
                <a:solidFill>
                  <a:srgbClr val="E0E0E0"/>
                </a:solidFill>
                <a:latin typeface="Noto Sans SC"/>
                <a:ea typeface="Noto Sans SC"/>
                <a:cs typeface="Noto Sans SC"/>
                <a:sym typeface="Noto Sans SC"/>
              </a:defRPr>
            </a:lvl1pPr>
          </a:lstStyle>
          <a:p>
            <a:pPr/>
            <a:r>
              <a:t>TikTokやSNSにおける外部インフルエンサーのマーケティング効果が、現行システムでは大幅に見落とされている。</a:t>
            </a:r>
          </a:p>
        </p:txBody>
      </p:sp>
      <p:sp>
        <p:nvSpPr>
          <p:cNvPr id="178" name="AutoShape 17"/>
          <p:cNvSpPr/>
          <p:nvPr/>
        </p:nvSpPr>
        <p:spPr>
          <a:xfrm>
            <a:off x="762000" y="5334000"/>
            <a:ext cx="10668000" cy="1016000"/>
          </a:xfrm>
          <a:prstGeom prst="roundRect">
            <a:avLst>
              <a:gd name="adj" fmla="val 12500"/>
            </a:avLst>
          </a:prstGeom>
          <a:solidFill>
            <a:srgbClr val="FFD700">
              <a:alpha val="12000"/>
            </a:srgbClr>
          </a:solidFill>
          <a:ln w="12700">
            <a:miter lim="400000"/>
          </a:ln>
        </p:spPr>
        <p:txBody>
          <a:bodyPr lIns="0" tIns="0" rIns="0" bIns="0" anchor="ctr"/>
          <a:lstStyle/>
          <a:p>
            <a:pPr algn="ctr"/>
          </a:p>
        </p:txBody>
      </p:sp>
      <p:sp>
        <p:nvSpPr>
          <p:cNvPr id="179" name="AutoShape 18"/>
          <p:cNvSpPr/>
          <p:nvPr/>
        </p:nvSpPr>
        <p:spPr>
          <a:xfrm>
            <a:off x="762000" y="5334000"/>
            <a:ext cx="76200" cy="1016000"/>
          </a:xfrm>
          <a:prstGeom prst="roundRect">
            <a:avLst>
              <a:gd name="adj" fmla="val 0"/>
            </a:avLst>
          </a:prstGeom>
          <a:solidFill>
            <a:srgbClr val="FFD700"/>
          </a:solidFill>
          <a:ln w="12700">
            <a:miter lim="400000"/>
          </a:ln>
        </p:spPr>
        <p:txBody>
          <a:bodyPr lIns="0" tIns="0" rIns="0" bIns="0" anchor="ctr"/>
          <a:lstStyle/>
          <a:p>
            <a:pPr algn="ctr"/>
          </a:p>
        </p:txBody>
      </p:sp>
      <p:pic>
        <p:nvPicPr>
          <p:cNvPr id="180" name="Picture 19" descr="Picture 19"/>
          <p:cNvPicPr>
            <a:picLocks noChangeAspect="1"/>
          </p:cNvPicPr>
          <p:nvPr/>
        </p:nvPicPr>
        <p:blipFill>
          <a:blip r:embed="rId7">
            <a:extLst/>
          </a:blip>
          <a:stretch>
            <a:fillRect/>
          </a:stretch>
        </p:blipFill>
        <p:spPr>
          <a:xfrm>
            <a:off x="1143000" y="5562600"/>
            <a:ext cx="558800" cy="558800"/>
          </a:xfrm>
          <a:prstGeom prst="rect">
            <a:avLst/>
          </a:prstGeom>
          <a:ln w="12700">
            <a:miter lim="400000"/>
          </a:ln>
        </p:spPr>
      </p:pic>
      <p:sp>
        <p:nvSpPr>
          <p:cNvPr id="181" name="AutoShape 20"/>
          <p:cNvSpPr txBox="1"/>
          <p:nvPr/>
        </p:nvSpPr>
        <p:spPr>
          <a:xfrm>
            <a:off x="1905000" y="5564187"/>
            <a:ext cx="9144000" cy="5556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08333"/>
              </a:lnSpc>
              <a:defRPr b="1" sz="1500">
                <a:solidFill>
                  <a:srgbClr val="FFFFFF"/>
                </a:solidFill>
                <a:latin typeface="Noto Sans SC"/>
                <a:ea typeface="Noto Sans SC"/>
                <a:cs typeface="Noto Sans SC"/>
                <a:sym typeface="Noto Sans SC"/>
              </a:defRPr>
            </a:pPr>
            <a:r>
              <a:t>申請目標：</a:t>
            </a:r>
            <a:r>
              <a:rPr b="0">
                <a:solidFill>
                  <a:srgbClr val="E5E7EB"/>
                </a:solidFill>
              </a:rPr>
              <a:t>Mirai Track アトリビューションシステムを導入し、マーケティング施策を「単なるトラフィック購入」から真の利益創出である「インクリメンタル駆動」へ全面転換する。</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185" name="Picture 2" descr="Picture 2"/>
          <p:cNvPicPr>
            <a:picLocks noChangeAspect="1"/>
          </p:cNvPicPr>
          <p:nvPr/>
        </p:nvPicPr>
        <p:blipFill>
          <a:blip r:embed="rId3">
            <a:extLst/>
          </a:blip>
          <a:srcRect l="3846" t="3760" r="3846" b="3931"/>
          <a:stretch>
            <a:fillRect/>
          </a:stretch>
        </p:blipFill>
        <p:spPr>
          <a:xfrm>
            <a:off x="-1" y="0"/>
            <a:ext cx="12192002" cy="6858000"/>
          </a:xfrm>
          <a:prstGeom prst="rect">
            <a:avLst/>
          </a:prstGeom>
          <a:ln w="12700">
            <a:miter lim="400000"/>
          </a:ln>
        </p:spPr>
      </p:pic>
      <p:sp>
        <p:nvSpPr>
          <p:cNvPr id="186" name="AutoShape 3"/>
          <p:cNvSpPr/>
          <p:nvPr/>
        </p:nvSpPr>
        <p:spPr>
          <a:xfrm>
            <a:off x="0" y="0"/>
            <a:ext cx="12192000" cy="6858000"/>
          </a:xfrm>
          <a:prstGeom prst="roundRect">
            <a:avLst>
              <a:gd name="adj" fmla="val 0"/>
            </a:avLst>
          </a:prstGeom>
          <a:solidFill>
            <a:srgbClr val="0F172A">
              <a:alpha val="92000"/>
            </a:srgbClr>
          </a:solidFill>
          <a:ln w="12700">
            <a:miter lim="400000"/>
          </a:ln>
        </p:spPr>
        <p:txBody>
          <a:bodyPr lIns="0" tIns="0" rIns="0" bIns="0" anchor="ctr"/>
          <a:lstStyle/>
          <a:p>
            <a:pPr algn="ctr"/>
          </a:p>
        </p:txBody>
      </p:sp>
      <p:sp>
        <p:nvSpPr>
          <p:cNvPr id="187" name="AutoShape 4"/>
          <p:cNvSpPr txBox="1"/>
          <p:nvPr/>
        </p:nvSpPr>
        <p:spPr>
          <a:xfrm>
            <a:off x="762000" y="603250"/>
            <a:ext cx="8208963" cy="571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3200">
                <a:solidFill>
                  <a:srgbClr val="FFD700"/>
                </a:solidFill>
                <a:latin typeface="Noto Sans SC"/>
                <a:ea typeface="Noto Sans SC"/>
                <a:cs typeface="Noto Sans SC"/>
                <a:sym typeface="Noto Sans SC"/>
              </a:defRPr>
            </a:lvl1pPr>
          </a:lstStyle>
          <a:p>
            <a:pPr/>
            <a:r>
              <a:t>現状分析：「ROASの罠」 (The ROAS Trap)</a:t>
            </a:r>
          </a:p>
        </p:txBody>
      </p:sp>
      <p:sp>
        <p:nvSpPr>
          <p:cNvPr id="188" name="AutoShape 5"/>
          <p:cNvSpPr/>
          <p:nvPr/>
        </p:nvSpPr>
        <p:spPr>
          <a:xfrm>
            <a:off x="762000" y="1295400"/>
            <a:ext cx="1016000" cy="50800"/>
          </a:xfrm>
          <a:prstGeom prst="roundRect">
            <a:avLst>
              <a:gd name="adj" fmla="val 0"/>
            </a:avLst>
          </a:prstGeom>
          <a:solidFill>
            <a:srgbClr val="FFD700"/>
          </a:solidFill>
          <a:ln w="12700">
            <a:miter lim="400000"/>
          </a:ln>
        </p:spPr>
        <p:txBody>
          <a:bodyPr lIns="0" tIns="0" rIns="0" bIns="0" anchor="ctr"/>
          <a:lstStyle/>
          <a:p>
            <a:pPr algn="ctr"/>
          </a:p>
        </p:txBody>
      </p:sp>
      <p:sp>
        <p:nvSpPr>
          <p:cNvPr id="189" name="AutoShape 6"/>
          <p:cNvSpPr/>
          <p:nvPr/>
        </p:nvSpPr>
        <p:spPr>
          <a:xfrm>
            <a:off x="762000" y="1778000"/>
            <a:ext cx="5207000" cy="2921000"/>
          </a:xfrm>
          <a:prstGeom prst="roundRect">
            <a:avLst>
              <a:gd name="adj" fmla="val 4347"/>
            </a:avLst>
          </a:prstGeom>
          <a:solidFill>
            <a:srgbClr val="1E293B">
              <a:alpha val="70000"/>
            </a:srgbClr>
          </a:solidFill>
          <a:ln w="12700">
            <a:solidFill>
              <a:srgbClr val="FFD700">
                <a:alpha val="30000"/>
              </a:srgbClr>
            </a:solidFill>
          </a:ln>
        </p:spPr>
        <p:txBody>
          <a:bodyPr lIns="0" tIns="0" rIns="0" bIns="0" anchor="ctr"/>
          <a:lstStyle/>
          <a:p>
            <a:pPr algn="ctr"/>
          </a:p>
        </p:txBody>
      </p:sp>
      <p:sp>
        <p:nvSpPr>
          <p:cNvPr id="190" name="AutoShape 7"/>
          <p:cNvSpPr txBox="1"/>
          <p:nvPr/>
        </p:nvSpPr>
        <p:spPr>
          <a:xfrm>
            <a:off x="1016000" y="2019299"/>
            <a:ext cx="4699000"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b="1" sz="1600">
                <a:solidFill>
                  <a:srgbClr val="FFD700"/>
                </a:solidFill>
                <a:latin typeface="Noto Sans SC"/>
                <a:ea typeface="Noto Sans SC"/>
                <a:cs typeface="Noto Sans SC"/>
                <a:sym typeface="Noto Sans SC"/>
              </a:defRPr>
            </a:lvl1pPr>
          </a:lstStyle>
          <a:p>
            <a:pPr/>
            <a:r>
              <a:t>楽天広告ROAS推移 (過去12ヶ月)</a:t>
            </a:r>
          </a:p>
        </p:txBody>
      </p:sp>
      <p:pic>
        <p:nvPicPr>
          <p:cNvPr id="191" name="Picture 8" descr="Picture 8"/>
          <p:cNvPicPr>
            <a:picLocks noChangeAspect="1"/>
          </p:cNvPicPr>
          <p:nvPr/>
        </p:nvPicPr>
        <p:blipFill>
          <a:blip r:embed="rId4">
            <a:extLst/>
          </a:blip>
          <a:stretch>
            <a:fillRect/>
          </a:stretch>
        </p:blipFill>
        <p:spPr>
          <a:xfrm>
            <a:off x="1016000" y="2413000"/>
            <a:ext cx="4699000" cy="2032000"/>
          </a:xfrm>
          <a:prstGeom prst="rect">
            <a:avLst/>
          </a:prstGeom>
          <a:ln w="12700">
            <a:miter lim="400000"/>
          </a:ln>
        </p:spPr>
      </p:pic>
      <p:sp>
        <p:nvSpPr>
          <p:cNvPr id="192" name="AutoShape 9"/>
          <p:cNvSpPr/>
          <p:nvPr/>
        </p:nvSpPr>
        <p:spPr>
          <a:xfrm>
            <a:off x="6223000" y="1778000"/>
            <a:ext cx="5207000" cy="2921000"/>
          </a:xfrm>
          <a:prstGeom prst="roundRect">
            <a:avLst>
              <a:gd name="adj" fmla="val 4347"/>
            </a:avLst>
          </a:prstGeom>
          <a:solidFill>
            <a:srgbClr val="1E293B">
              <a:alpha val="70000"/>
            </a:srgbClr>
          </a:solidFill>
          <a:ln w="12700">
            <a:solidFill>
              <a:srgbClr val="FFD700">
                <a:alpha val="30000"/>
              </a:srgbClr>
            </a:solidFill>
          </a:ln>
        </p:spPr>
        <p:txBody>
          <a:bodyPr lIns="0" tIns="0" rIns="0" bIns="0" anchor="ctr"/>
          <a:lstStyle/>
          <a:p>
            <a:pPr algn="ctr"/>
          </a:p>
        </p:txBody>
      </p:sp>
      <p:sp>
        <p:nvSpPr>
          <p:cNvPr id="193" name="AutoShape 10"/>
          <p:cNvSpPr txBox="1"/>
          <p:nvPr/>
        </p:nvSpPr>
        <p:spPr>
          <a:xfrm>
            <a:off x="6477000" y="2019299"/>
            <a:ext cx="4699000"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b="1" sz="1600">
                <a:solidFill>
                  <a:srgbClr val="FFD700"/>
                </a:solidFill>
                <a:latin typeface="Noto Sans SC"/>
                <a:ea typeface="Noto Sans SC"/>
                <a:cs typeface="Noto Sans SC"/>
                <a:sym typeface="Noto Sans SC"/>
              </a:defRPr>
            </a:lvl1pPr>
          </a:lstStyle>
          <a:p>
            <a:pPr/>
            <a:r>
              <a:t>営業利益率推移 (過去12ヶ月)</a:t>
            </a:r>
          </a:p>
        </p:txBody>
      </p:sp>
      <p:pic>
        <p:nvPicPr>
          <p:cNvPr id="194" name="Picture 11" descr="Picture 11"/>
          <p:cNvPicPr>
            <a:picLocks noChangeAspect="1"/>
          </p:cNvPicPr>
          <p:nvPr/>
        </p:nvPicPr>
        <p:blipFill>
          <a:blip r:embed="rId5">
            <a:extLst/>
          </a:blip>
          <a:stretch>
            <a:fillRect/>
          </a:stretch>
        </p:blipFill>
        <p:spPr>
          <a:xfrm>
            <a:off x="6477000" y="2413000"/>
            <a:ext cx="4699000" cy="2032000"/>
          </a:xfrm>
          <a:prstGeom prst="rect">
            <a:avLst/>
          </a:prstGeom>
          <a:ln w="12700">
            <a:miter lim="400000"/>
          </a:ln>
        </p:spPr>
      </p:pic>
      <p:sp>
        <p:nvSpPr>
          <p:cNvPr id="195" name="AutoShape 12"/>
          <p:cNvSpPr/>
          <p:nvPr/>
        </p:nvSpPr>
        <p:spPr>
          <a:xfrm>
            <a:off x="762000" y="4953000"/>
            <a:ext cx="3378200" cy="1397000"/>
          </a:xfrm>
          <a:prstGeom prst="roundRect">
            <a:avLst>
              <a:gd name="adj" fmla="val 9090"/>
            </a:avLst>
          </a:prstGeom>
          <a:solidFill>
            <a:srgbClr val="1E293B">
              <a:alpha val="60000"/>
            </a:srgbClr>
          </a:solidFill>
          <a:ln w="12700">
            <a:solidFill>
              <a:srgbClr val="FFD700">
                <a:alpha val="60000"/>
              </a:srgbClr>
            </a:solidFill>
          </a:ln>
        </p:spPr>
        <p:txBody>
          <a:bodyPr lIns="0" tIns="0" rIns="0" bIns="0" anchor="ctr"/>
          <a:lstStyle/>
          <a:p>
            <a:pPr algn="ctr"/>
          </a:p>
        </p:txBody>
      </p:sp>
      <p:pic>
        <p:nvPicPr>
          <p:cNvPr id="196" name="Picture 13" descr="Picture 13"/>
          <p:cNvPicPr>
            <a:picLocks noChangeAspect="1"/>
          </p:cNvPicPr>
          <p:nvPr/>
        </p:nvPicPr>
        <p:blipFill>
          <a:blip r:embed="rId6">
            <a:extLst/>
          </a:blip>
          <a:stretch>
            <a:fillRect/>
          </a:stretch>
        </p:blipFill>
        <p:spPr>
          <a:xfrm>
            <a:off x="1016000" y="5207000"/>
            <a:ext cx="508000" cy="508000"/>
          </a:xfrm>
          <a:prstGeom prst="rect">
            <a:avLst/>
          </a:prstGeom>
          <a:ln w="12700">
            <a:miter lim="400000"/>
          </a:ln>
        </p:spPr>
      </p:pic>
      <p:sp>
        <p:nvSpPr>
          <p:cNvPr id="197" name="AutoShape 14"/>
          <p:cNvSpPr txBox="1"/>
          <p:nvPr/>
        </p:nvSpPr>
        <p:spPr>
          <a:xfrm>
            <a:off x="1651000" y="5233987"/>
            <a:ext cx="2286000" cy="8350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b="1" sz="1600">
                <a:solidFill>
                  <a:srgbClr val="FFD700"/>
                </a:solidFill>
                <a:latin typeface="Noto Sans SC"/>
                <a:ea typeface="Noto Sans SC"/>
                <a:cs typeface="Noto Sans SC"/>
                <a:sym typeface="Noto Sans SC"/>
              </a:defRPr>
            </a:pPr>
            <a:r>
              <a:t>データの虚高</a:t>
            </a:r>
            <a:endParaRPr sz="1100"/>
          </a:p>
          <a:p>
            <a:pPr>
              <a:lnSpc>
                <a:spcPct val="125000"/>
              </a:lnSpc>
              <a:defRPr sz="1200">
                <a:solidFill>
                  <a:srgbClr val="E5E7EB"/>
                </a:solidFill>
                <a:latin typeface="Noto Sans SC"/>
                <a:ea typeface="Noto Sans SC"/>
                <a:cs typeface="Noto Sans SC"/>
                <a:sym typeface="Noto Sans SC"/>
              </a:defRPr>
            </a:pPr>
            <a:r>
              <a:t>ROASは500%超えるが、営業利益率は横ばいのまま。</a:t>
            </a:r>
          </a:p>
        </p:txBody>
      </p:sp>
      <p:sp>
        <p:nvSpPr>
          <p:cNvPr id="198" name="AutoShape 15"/>
          <p:cNvSpPr/>
          <p:nvPr/>
        </p:nvSpPr>
        <p:spPr>
          <a:xfrm>
            <a:off x="4394200" y="4953000"/>
            <a:ext cx="3378200" cy="1397000"/>
          </a:xfrm>
          <a:prstGeom prst="roundRect">
            <a:avLst>
              <a:gd name="adj" fmla="val 9090"/>
            </a:avLst>
          </a:prstGeom>
          <a:solidFill>
            <a:srgbClr val="1E293B">
              <a:alpha val="60000"/>
            </a:srgbClr>
          </a:solidFill>
          <a:ln w="12700">
            <a:solidFill>
              <a:srgbClr val="FFD700">
                <a:alpha val="60000"/>
              </a:srgbClr>
            </a:solidFill>
          </a:ln>
        </p:spPr>
        <p:txBody>
          <a:bodyPr lIns="0" tIns="0" rIns="0" bIns="0" anchor="ctr"/>
          <a:lstStyle/>
          <a:p>
            <a:pPr algn="ctr"/>
          </a:p>
        </p:txBody>
      </p:sp>
      <p:pic>
        <p:nvPicPr>
          <p:cNvPr id="199" name="Picture 16" descr="Picture 16"/>
          <p:cNvPicPr>
            <a:picLocks noChangeAspect="1"/>
          </p:cNvPicPr>
          <p:nvPr/>
        </p:nvPicPr>
        <p:blipFill>
          <a:blip r:embed="rId7">
            <a:extLst/>
          </a:blip>
          <a:stretch>
            <a:fillRect/>
          </a:stretch>
        </p:blipFill>
        <p:spPr>
          <a:xfrm>
            <a:off x="4648200" y="5207000"/>
            <a:ext cx="508000" cy="508000"/>
          </a:xfrm>
          <a:prstGeom prst="rect">
            <a:avLst/>
          </a:prstGeom>
          <a:ln w="12700">
            <a:miter lim="400000"/>
          </a:ln>
        </p:spPr>
      </p:pic>
      <p:sp>
        <p:nvSpPr>
          <p:cNvPr id="200" name="AutoShape 17"/>
          <p:cNvSpPr txBox="1"/>
          <p:nvPr/>
        </p:nvSpPr>
        <p:spPr>
          <a:xfrm>
            <a:off x="5283200" y="5233987"/>
            <a:ext cx="2286000" cy="8350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b="1" sz="1600">
                <a:solidFill>
                  <a:srgbClr val="FFD700"/>
                </a:solidFill>
                <a:latin typeface="Noto Sans SC"/>
                <a:ea typeface="Noto Sans SC"/>
                <a:cs typeface="Noto Sans SC"/>
                <a:sym typeface="Noto Sans SC"/>
              </a:defRPr>
            </a:pPr>
            <a:r>
              <a:t>孤島効果</a:t>
            </a:r>
            <a:endParaRPr sz="1100"/>
          </a:p>
          <a:p>
            <a:pPr>
              <a:lnSpc>
                <a:spcPct val="125000"/>
              </a:lnSpc>
              <a:defRPr sz="1200">
                <a:solidFill>
                  <a:srgbClr val="E5E7EB"/>
                </a:solidFill>
                <a:latin typeface="Noto Sans SC"/>
                <a:ea typeface="Noto Sans SC"/>
                <a:cs typeface="Noto Sans SC"/>
                <a:sym typeface="Noto Sans SC"/>
              </a:defRPr>
            </a:pPr>
            <a:r>
              <a:t>「ウォールドガーデン」特性により、全転換を広告に帰属。</a:t>
            </a:r>
          </a:p>
        </p:txBody>
      </p:sp>
      <p:sp>
        <p:nvSpPr>
          <p:cNvPr id="201" name="AutoShape 18"/>
          <p:cNvSpPr/>
          <p:nvPr/>
        </p:nvSpPr>
        <p:spPr>
          <a:xfrm>
            <a:off x="8026400" y="4953000"/>
            <a:ext cx="3378200" cy="1397000"/>
          </a:xfrm>
          <a:prstGeom prst="roundRect">
            <a:avLst>
              <a:gd name="adj" fmla="val 9090"/>
            </a:avLst>
          </a:prstGeom>
          <a:solidFill>
            <a:srgbClr val="1E293B">
              <a:alpha val="60000"/>
            </a:srgbClr>
          </a:solidFill>
          <a:ln w="12700">
            <a:solidFill>
              <a:srgbClr val="FFD700">
                <a:alpha val="60000"/>
              </a:srgbClr>
            </a:solidFill>
          </a:ln>
        </p:spPr>
        <p:txBody>
          <a:bodyPr lIns="0" tIns="0" rIns="0" bIns="0" anchor="ctr"/>
          <a:lstStyle/>
          <a:p>
            <a:pPr algn="ctr"/>
          </a:p>
        </p:txBody>
      </p:sp>
      <p:pic>
        <p:nvPicPr>
          <p:cNvPr id="202" name="Picture 19" descr="Picture 19"/>
          <p:cNvPicPr>
            <a:picLocks noChangeAspect="1"/>
          </p:cNvPicPr>
          <p:nvPr/>
        </p:nvPicPr>
        <p:blipFill>
          <a:blip r:embed="rId8">
            <a:extLst/>
          </a:blip>
          <a:stretch>
            <a:fillRect/>
          </a:stretch>
        </p:blipFill>
        <p:spPr>
          <a:xfrm>
            <a:off x="8280400" y="5207000"/>
            <a:ext cx="508000" cy="508000"/>
          </a:xfrm>
          <a:prstGeom prst="rect">
            <a:avLst/>
          </a:prstGeom>
          <a:ln w="12700">
            <a:miter lim="400000"/>
          </a:ln>
        </p:spPr>
      </p:pic>
      <p:sp>
        <p:nvSpPr>
          <p:cNvPr id="203" name="AutoShape 20"/>
          <p:cNvSpPr txBox="1"/>
          <p:nvPr/>
        </p:nvSpPr>
        <p:spPr>
          <a:xfrm>
            <a:off x="8915400" y="5233987"/>
            <a:ext cx="2286000" cy="8350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b="1" sz="1600">
                <a:solidFill>
                  <a:srgbClr val="FFD700"/>
                </a:solidFill>
                <a:latin typeface="Noto Sans SC"/>
                <a:ea typeface="Noto Sans SC"/>
                <a:cs typeface="Noto Sans SC"/>
                <a:sym typeface="Noto Sans SC"/>
              </a:defRPr>
            </a:pPr>
            <a:r>
              <a:t>盲点</a:t>
            </a:r>
            <a:endParaRPr sz="1100"/>
          </a:p>
          <a:p>
            <a:pPr>
              <a:lnSpc>
                <a:spcPct val="125000"/>
              </a:lnSpc>
              <a:defRPr sz="1200">
                <a:solidFill>
                  <a:srgbClr val="E5E7EB"/>
                </a:solidFill>
                <a:latin typeface="Noto Sans SC"/>
                <a:ea typeface="Noto Sans SC"/>
                <a:cs typeface="Noto Sans SC"/>
                <a:sym typeface="Noto Sans SC"/>
              </a:defRPr>
            </a:pPr>
            <a:r>
              <a:t>長期の検討期間や外部情報収集後のリサーチ行動を無視。</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207" name="Picture 2" descr="Picture 2"/>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208" name="AutoShape 3"/>
          <p:cNvSpPr/>
          <p:nvPr/>
        </p:nvSpPr>
        <p:spPr>
          <a:xfrm>
            <a:off x="0" y="0"/>
            <a:ext cx="12192000" cy="6858000"/>
          </a:xfrm>
          <a:prstGeom prst="roundRect">
            <a:avLst>
              <a:gd name="adj" fmla="val 0"/>
            </a:avLst>
          </a:prstGeom>
          <a:solidFill>
            <a:srgbClr val="0A192F">
              <a:alpha val="92000"/>
            </a:srgbClr>
          </a:solidFill>
          <a:ln w="12700">
            <a:miter lim="400000"/>
          </a:ln>
        </p:spPr>
        <p:txBody>
          <a:bodyPr lIns="0" tIns="0" rIns="0" bIns="0" anchor="ctr"/>
          <a:lstStyle/>
          <a:p>
            <a:pPr algn="ctr"/>
          </a:p>
        </p:txBody>
      </p:sp>
      <p:sp>
        <p:nvSpPr>
          <p:cNvPr id="209" name="AutoShape 4"/>
          <p:cNvSpPr txBox="1"/>
          <p:nvPr/>
        </p:nvSpPr>
        <p:spPr>
          <a:xfrm>
            <a:off x="762000" y="622300"/>
            <a:ext cx="8902576"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3000">
                <a:solidFill>
                  <a:srgbClr val="FFD700"/>
                </a:solidFill>
                <a:latin typeface="Noto Sans SC"/>
                <a:ea typeface="Noto Sans SC"/>
                <a:cs typeface="Noto Sans SC"/>
                <a:sym typeface="Noto Sans SC"/>
              </a:defRPr>
            </a:lvl1pPr>
          </a:lstStyle>
          <a:p>
            <a:pPr/>
            <a:r>
              <a:t>リスク解明：カニバリゼーション (Cannibalization)</a:t>
            </a:r>
          </a:p>
        </p:txBody>
      </p:sp>
      <p:sp>
        <p:nvSpPr>
          <p:cNvPr id="210" name="AutoShape 5"/>
          <p:cNvSpPr/>
          <p:nvPr/>
        </p:nvSpPr>
        <p:spPr>
          <a:xfrm>
            <a:off x="762000" y="1587500"/>
            <a:ext cx="5334000" cy="1968500"/>
          </a:xfrm>
          <a:prstGeom prst="roundRect">
            <a:avLst>
              <a:gd name="adj" fmla="val 6451"/>
            </a:avLst>
          </a:prstGeom>
          <a:solidFill>
            <a:srgbClr val="FFFFFF">
              <a:alpha val="8000"/>
            </a:srgbClr>
          </a:solidFill>
          <a:ln w="12700">
            <a:solidFill>
              <a:srgbClr val="FFD700">
                <a:alpha val="50000"/>
              </a:srgbClr>
            </a:solidFill>
          </a:ln>
        </p:spPr>
        <p:txBody>
          <a:bodyPr lIns="0" tIns="0" rIns="0" bIns="0" anchor="ctr"/>
          <a:lstStyle/>
          <a:p>
            <a:pPr algn="ctr"/>
          </a:p>
        </p:txBody>
      </p:sp>
      <p:pic>
        <p:nvPicPr>
          <p:cNvPr id="211" name="Picture 6" descr="Picture 6"/>
          <p:cNvPicPr>
            <a:picLocks noChangeAspect="1"/>
          </p:cNvPicPr>
          <p:nvPr/>
        </p:nvPicPr>
        <p:blipFill>
          <a:blip r:embed="rId4">
            <a:extLst/>
          </a:blip>
          <a:stretch>
            <a:fillRect/>
          </a:stretch>
        </p:blipFill>
        <p:spPr>
          <a:xfrm>
            <a:off x="1016000" y="1841500"/>
            <a:ext cx="406400" cy="406400"/>
          </a:xfrm>
          <a:prstGeom prst="rect">
            <a:avLst/>
          </a:prstGeom>
          <a:ln w="12700">
            <a:miter lim="400000"/>
          </a:ln>
        </p:spPr>
      </p:pic>
      <p:sp>
        <p:nvSpPr>
          <p:cNvPr id="212" name="AutoShape 7"/>
          <p:cNvSpPr txBox="1"/>
          <p:nvPr/>
        </p:nvSpPr>
        <p:spPr>
          <a:xfrm>
            <a:off x="1524000" y="1885950"/>
            <a:ext cx="4191000" cy="31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b="1" sz="1800">
                <a:solidFill>
                  <a:srgbClr val="FFD700"/>
                </a:solidFill>
                <a:latin typeface="Noto Sans SC"/>
                <a:ea typeface="Noto Sans SC"/>
                <a:cs typeface="Noto Sans SC"/>
                <a:sym typeface="Noto Sans SC"/>
              </a:defRPr>
            </a:lvl1pPr>
          </a:lstStyle>
          <a:p>
            <a:pPr/>
            <a:r>
              <a:t>核心指标：カニバリ指数 (CI)</a:t>
            </a:r>
          </a:p>
        </p:txBody>
      </p:sp>
      <p:grpSp>
        <p:nvGrpSpPr>
          <p:cNvPr id="215" name="AutoShape 8"/>
          <p:cNvGrpSpPr/>
          <p:nvPr/>
        </p:nvGrpSpPr>
        <p:grpSpPr>
          <a:xfrm>
            <a:off x="1016000" y="2413000"/>
            <a:ext cx="4826000" cy="571500"/>
            <a:chOff x="0" y="0"/>
            <a:chExt cx="4826000" cy="571500"/>
          </a:xfrm>
        </p:grpSpPr>
        <p:sp>
          <p:nvSpPr>
            <p:cNvPr id="213" name="圆角矩形"/>
            <p:cNvSpPr/>
            <p:nvPr/>
          </p:nvSpPr>
          <p:spPr>
            <a:xfrm>
              <a:off x="0" y="0"/>
              <a:ext cx="4826000" cy="571500"/>
            </a:xfrm>
            <a:prstGeom prst="roundRect">
              <a:avLst>
                <a:gd name="adj" fmla="val 11111"/>
              </a:avLst>
            </a:prstGeom>
            <a:solidFill>
              <a:srgbClr val="FFD700">
                <a:alpha val="15000"/>
              </a:srgbClr>
            </a:solidFill>
            <a:ln w="12700" cap="flat">
              <a:noFill/>
              <a:miter lim="400000"/>
            </a:ln>
            <a:effectLst/>
          </p:spPr>
          <p:txBody>
            <a:bodyPr wrap="square" lIns="0" tIns="0" rIns="0" bIns="0" numCol="1" anchor="ctr">
              <a:noAutofit/>
            </a:bodyPr>
            <a:lstStyle/>
            <a:p>
              <a:pPr algn="ctr">
                <a:lnSpc>
                  <a:spcPct val="125000"/>
                </a:lnSpc>
                <a:defRPr sz="1100"/>
              </a:pPr>
            </a:p>
          </p:txBody>
        </p:sp>
        <p:sp>
          <p:nvSpPr>
            <p:cNvPr id="214" name="CI = (Ad Sales ∩ Brand Search Sales) / Ad Sales"/>
            <p:cNvSpPr txBox="1"/>
            <p:nvPr/>
          </p:nvSpPr>
          <p:spPr>
            <a:xfrm>
              <a:off x="18597" y="163066"/>
              <a:ext cx="4788806" cy="245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25000"/>
                </a:lnSpc>
                <a:defRPr b="1" sz="1600">
                  <a:solidFill>
                    <a:srgbClr val="FFFFFF"/>
                  </a:solidFill>
                  <a:latin typeface="Noto Sans SC"/>
                  <a:ea typeface="Noto Sans SC"/>
                  <a:cs typeface="Noto Sans SC"/>
                  <a:sym typeface="Noto Sans SC"/>
                </a:defRPr>
              </a:lvl1pPr>
            </a:lstStyle>
            <a:p>
              <a:pPr/>
              <a:r>
                <a:t>CI = (Ad Sales ∩ Brand Search Sales) / Ad Sales</a:t>
              </a:r>
            </a:p>
          </p:txBody>
        </p:sp>
      </p:grpSp>
      <p:sp>
        <p:nvSpPr>
          <p:cNvPr id="216" name="AutoShape 9"/>
          <p:cNvSpPr txBox="1"/>
          <p:nvPr/>
        </p:nvSpPr>
        <p:spPr>
          <a:xfrm>
            <a:off x="1016000" y="3124199"/>
            <a:ext cx="4826000"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sz="1300">
                <a:solidFill>
                  <a:srgbClr val="C8C8C8"/>
                </a:solidFill>
                <a:latin typeface="Noto Sans SC"/>
                <a:ea typeface="Noto Sans SC"/>
                <a:cs typeface="Noto Sans SC"/>
                <a:sym typeface="Noto Sans SC"/>
              </a:defRPr>
            </a:lvl1pPr>
          </a:lstStyle>
          <a:p>
            <a:pPr/>
            <a:r>
              <a:t>広告貢献売上に占める、ブランド検索由来の売上割合</a:t>
            </a:r>
          </a:p>
        </p:txBody>
      </p:sp>
      <p:sp>
        <p:nvSpPr>
          <p:cNvPr id="217" name="AutoShape 10"/>
          <p:cNvSpPr/>
          <p:nvPr/>
        </p:nvSpPr>
        <p:spPr>
          <a:xfrm>
            <a:off x="762000" y="3810000"/>
            <a:ext cx="5334000" cy="1841500"/>
          </a:xfrm>
          <a:prstGeom prst="roundRect">
            <a:avLst>
              <a:gd name="adj" fmla="val 6896"/>
            </a:avLst>
          </a:prstGeom>
          <a:solidFill>
            <a:srgbClr val="DC2626">
              <a:alpha val="12000"/>
            </a:srgbClr>
          </a:solidFill>
          <a:ln w="12700">
            <a:solidFill>
              <a:srgbClr val="FCA5A5">
                <a:alpha val="60000"/>
              </a:srgbClr>
            </a:solidFill>
          </a:ln>
        </p:spPr>
        <p:txBody>
          <a:bodyPr lIns="0" tIns="0" rIns="0" bIns="0" anchor="ctr"/>
          <a:lstStyle/>
          <a:p>
            <a:pPr algn="ctr"/>
          </a:p>
        </p:txBody>
      </p:sp>
      <p:pic>
        <p:nvPicPr>
          <p:cNvPr id="218" name="Picture 11" descr="Picture 11"/>
          <p:cNvPicPr>
            <a:picLocks noChangeAspect="1"/>
          </p:cNvPicPr>
          <p:nvPr/>
        </p:nvPicPr>
        <p:blipFill>
          <a:blip r:embed="rId5">
            <a:extLst/>
          </a:blip>
          <a:stretch>
            <a:fillRect/>
          </a:stretch>
        </p:blipFill>
        <p:spPr>
          <a:xfrm>
            <a:off x="1016000" y="4064000"/>
            <a:ext cx="406400" cy="406400"/>
          </a:xfrm>
          <a:prstGeom prst="rect">
            <a:avLst/>
          </a:prstGeom>
          <a:ln w="12700">
            <a:miter lim="400000"/>
          </a:ln>
        </p:spPr>
      </p:pic>
      <p:sp>
        <p:nvSpPr>
          <p:cNvPr id="219" name="AutoShape 12"/>
          <p:cNvSpPr txBox="1"/>
          <p:nvPr/>
        </p:nvSpPr>
        <p:spPr>
          <a:xfrm>
            <a:off x="1524000" y="4108450"/>
            <a:ext cx="4191000" cy="31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b="1" sz="1800">
                <a:solidFill>
                  <a:srgbClr val="FCA5A5"/>
                </a:solidFill>
                <a:latin typeface="Noto Sans SC"/>
                <a:ea typeface="Noto Sans SC"/>
                <a:cs typeface="Noto Sans SC"/>
                <a:sym typeface="Noto Sans SC"/>
              </a:defRPr>
            </a:lvl1pPr>
          </a:lstStyle>
          <a:p>
            <a:pPr/>
            <a:r>
              <a:t>警鐘：無駄な広告支出のリスク</a:t>
            </a:r>
          </a:p>
        </p:txBody>
      </p:sp>
      <p:sp>
        <p:nvSpPr>
          <p:cNvPr id="220" name="AutoShape 13"/>
          <p:cNvSpPr txBox="1"/>
          <p:nvPr/>
        </p:nvSpPr>
        <p:spPr>
          <a:xfrm>
            <a:off x="1016000" y="4572000"/>
            <a:ext cx="4826000" cy="5503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6665"/>
              </a:lnSpc>
              <a:defRPr>
                <a:solidFill>
                  <a:srgbClr val="FFFFFF"/>
                </a:solidFill>
                <a:latin typeface="Noto Sans SC"/>
                <a:ea typeface="Noto Sans SC"/>
                <a:cs typeface="Noto Sans SC"/>
                <a:sym typeface="Noto Sans SC"/>
              </a:defRPr>
            </a:lvl1pPr>
          </a:lstStyle>
          <a:p>
            <a:pPr/>
            <a:r>
              <a:t>我々は高額な広告費を払って、元々我々の商品を買うつもりだった忠実な顧客を「買い戻し」ているだけかもしれない。</a:t>
            </a:r>
          </a:p>
        </p:txBody>
      </p:sp>
      <p:pic>
        <p:nvPicPr>
          <p:cNvPr id="221" name="Picture 14" descr="Picture 14"/>
          <p:cNvPicPr>
            <a:picLocks noChangeAspect="1"/>
          </p:cNvPicPr>
          <p:nvPr/>
        </p:nvPicPr>
        <p:blipFill>
          <a:blip r:embed="rId6">
            <a:extLst/>
          </a:blip>
          <a:srcRect l="3409" t="3252" r="3409" b="3252"/>
          <a:stretch>
            <a:fillRect/>
          </a:stretch>
        </p:blipFill>
        <p:spPr>
          <a:xfrm>
            <a:off x="6476999" y="1587499"/>
            <a:ext cx="5207001" cy="292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7" y="0"/>
                </a:moveTo>
                <a:cubicBezTo>
                  <a:pt x="236" y="0"/>
                  <a:pt x="0" y="421"/>
                  <a:pt x="0" y="939"/>
                </a:cubicBezTo>
                <a:lnTo>
                  <a:pt x="0" y="20661"/>
                </a:lnTo>
                <a:cubicBezTo>
                  <a:pt x="0" y="21179"/>
                  <a:pt x="236" y="21600"/>
                  <a:pt x="527" y="21600"/>
                </a:cubicBezTo>
                <a:lnTo>
                  <a:pt x="21073" y="21600"/>
                </a:lnTo>
                <a:cubicBezTo>
                  <a:pt x="21364" y="21600"/>
                  <a:pt x="21600" y="21179"/>
                  <a:pt x="21600" y="20661"/>
                </a:cubicBezTo>
                <a:lnTo>
                  <a:pt x="21600" y="939"/>
                </a:lnTo>
                <a:cubicBezTo>
                  <a:pt x="21600" y="421"/>
                  <a:pt x="21364" y="0"/>
                  <a:pt x="21073" y="0"/>
                </a:cubicBezTo>
                <a:lnTo>
                  <a:pt x="527" y="0"/>
                </a:lnTo>
                <a:close/>
              </a:path>
            </a:pathLst>
          </a:custGeom>
          <a:ln w="25400">
            <a:solidFill>
              <a:srgbClr val="FFD700"/>
            </a:solidFill>
          </a:ln>
          <a:effectLst>
            <a:outerShdw sx="100000" sy="100000" kx="0" ky="0" algn="b" rotWithShape="0" blurRad="190500" dist="101600" dir="2700000">
              <a:srgbClr val="000000">
                <a:alpha val="60000"/>
              </a:srgbClr>
            </a:outerShdw>
          </a:effectLst>
        </p:spPr>
      </p:pic>
      <p:sp>
        <p:nvSpPr>
          <p:cNvPr id="222" name="AutoShape 15"/>
          <p:cNvSpPr txBox="1"/>
          <p:nvPr/>
        </p:nvSpPr>
        <p:spPr>
          <a:xfrm>
            <a:off x="6477000" y="4699000"/>
            <a:ext cx="5207000" cy="5291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08333"/>
              </a:lnSpc>
              <a:defRPr>
                <a:solidFill>
                  <a:srgbClr val="FFD700">
                    <a:alpha val="90196"/>
                  </a:srgbClr>
                </a:solidFill>
                <a:latin typeface="Noto Sans SC"/>
                <a:ea typeface="Noto Sans SC"/>
                <a:cs typeface="Noto Sans SC"/>
                <a:sym typeface="Noto Sans SC"/>
              </a:defRPr>
            </a:pPr>
            <a:r>
              <a:t>概念図：自然に来店する顧客が</a:t>
            </a:r>
            <a:br/>
            <a:r>
              <a:t>広告によって「横取り」される状況</a:t>
            </a:r>
          </a:p>
        </p:txBody>
      </p:sp>
      <p:sp>
        <p:nvSpPr>
          <p:cNvPr id="223" name="AutoShape 16"/>
          <p:cNvSpPr/>
          <p:nvPr/>
        </p:nvSpPr>
        <p:spPr>
          <a:xfrm>
            <a:off x="0" y="6540500"/>
            <a:ext cx="12192000" cy="127000"/>
          </a:xfrm>
          <a:prstGeom prst="roundRect">
            <a:avLst>
              <a:gd name="adj" fmla="val 0"/>
            </a:avLst>
          </a:prstGeom>
          <a:gradFill>
            <a:gsLst>
              <a:gs pos="0">
                <a:srgbClr val="FFD700">
                  <a:alpha val="0"/>
                </a:srgbClr>
              </a:gs>
              <a:gs pos="50000">
                <a:srgbClr val="FFD700"/>
              </a:gs>
              <a:gs pos="100000">
                <a:srgbClr val="FFD700">
                  <a:alpha val="0"/>
                </a:srgbClr>
              </a:gs>
            </a:gsLst>
          </a:gradFill>
          <a:ln w="12700">
            <a:miter lim="400000"/>
          </a:ln>
        </p:spPr>
        <p:txBody>
          <a:bodyPr lIns="0" tIns="0" rIns="0" bIns="0" anchor="ctr"/>
          <a:lstStyle/>
          <a:p>
            <a:pPr algn="ct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227" name="Picture 2" descr="Picture 2"/>
          <p:cNvPicPr>
            <a:picLocks noChangeAspect="1"/>
          </p:cNvPicPr>
          <p:nvPr/>
        </p:nvPicPr>
        <p:blipFill>
          <a:blip r:embed="rId3">
            <a:extLst/>
          </a:blip>
          <a:srcRect l="1806" t="1785" r="1806" b="1785"/>
          <a:stretch>
            <a:fillRect/>
          </a:stretch>
        </p:blipFill>
        <p:spPr>
          <a:xfrm>
            <a:off x="-1" y="0"/>
            <a:ext cx="12192002" cy="6858000"/>
          </a:xfrm>
          <a:prstGeom prst="rect">
            <a:avLst/>
          </a:prstGeom>
          <a:ln w="12700">
            <a:miter lim="400000"/>
          </a:ln>
        </p:spPr>
      </p:pic>
      <p:sp>
        <p:nvSpPr>
          <p:cNvPr id="228" name="AutoShape 3"/>
          <p:cNvSpPr/>
          <p:nvPr/>
        </p:nvSpPr>
        <p:spPr>
          <a:xfrm>
            <a:off x="0" y="0"/>
            <a:ext cx="12192000" cy="6858000"/>
          </a:xfrm>
          <a:prstGeom prst="roundRect">
            <a:avLst>
              <a:gd name="adj" fmla="val 0"/>
            </a:avLst>
          </a:prstGeom>
          <a:solidFill>
            <a:srgbClr val="0A192F">
              <a:alpha val="92000"/>
            </a:srgbClr>
          </a:solidFill>
          <a:ln w="12700">
            <a:miter lim="400000"/>
          </a:ln>
        </p:spPr>
        <p:txBody>
          <a:bodyPr lIns="0" tIns="0" rIns="0" bIns="0" anchor="ctr"/>
          <a:lstStyle/>
          <a:p>
            <a:pPr algn="ctr"/>
          </a:p>
        </p:txBody>
      </p:sp>
      <p:sp>
        <p:nvSpPr>
          <p:cNvPr id="229" name="AutoShape 4"/>
          <p:cNvSpPr txBox="1"/>
          <p:nvPr/>
        </p:nvSpPr>
        <p:spPr>
          <a:xfrm>
            <a:off x="762000" y="603249"/>
            <a:ext cx="6986662"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800">
                <a:solidFill>
                  <a:srgbClr val="FFD700"/>
                </a:solidFill>
                <a:latin typeface="Noto Sans SC"/>
                <a:ea typeface="Noto Sans SC"/>
                <a:cs typeface="Noto Sans SC"/>
                <a:sym typeface="Noto Sans SC"/>
              </a:defRPr>
            </a:lvl1pPr>
          </a:lstStyle>
          <a:p>
            <a:pPr/>
            <a:r>
              <a:t>戦略再構築：Mirai インクリメンタルモデル</a:t>
            </a:r>
          </a:p>
        </p:txBody>
      </p:sp>
      <p:sp>
        <p:nvSpPr>
          <p:cNvPr id="230" name="AutoShape 5"/>
          <p:cNvSpPr/>
          <p:nvPr/>
        </p:nvSpPr>
        <p:spPr>
          <a:xfrm>
            <a:off x="762000" y="1206500"/>
            <a:ext cx="10668000" cy="25400"/>
          </a:xfrm>
          <a:prstGeom prst="roundRect">
            <a:avLst>
              <a:gd name="adj" fmla="val 0"/>
            </a:avLst>
          </a:prstGeom>
          <a:solidFill>
            <a:srgbClr val="FFD700">
              <a:alpha val="80000"/>
            </a:srgbClr>
          </a:solidFill>
          <a:ln w="12700">
            <a:miter lim="400000"/>
          </a:ln>
        </p:spPr>
        <p:txBody>
          <a:bodyPr lIns="0" tIns="0" rIns="0" bIns="0" anchor="ctr"/>
          <a:lstStyle/>
          <a:p>
            <a:pPr algn="ctr"/>
          </a:p>
        </p:txBody>
      </p:sp>
      <p:sp>
        <p:nvSpPr>
          <p:cNvPr id="231" name="AutoShape 6"/>
          <p:cNvSpPr/>
          <p:nvPr/>
        </p:nvSpPr>
        <p:spPr>
          <a:xfrm>
            <a:off x="762000" y="1651000"/>
            <a:ext cx="5334000" cy="4445000"/>
          </a:xfrm>
          <a:prstGeom prst="roundRect">
            <a:avLst>
              <a:gd name="adj" fmla="val 2857"/>
            </a:avLst>
          </a:prstGeom>
          <a:solidFill>
            <a:srgbClr val="FFFFFF">
              <a:alpha val="6000"/>
            </a:srgbClr>
          </a:solidFill>
          <a:ln w="12700">
            <a:solidFill>
              <a:srgbClr val="FFD700">
                <a:alpha val="50000"/>
              </a:srgbClr>
            </a:solidFill>
          </a:ln>
          <a:effectLst>
            <a:outerShdw sx="100000" sy="100000" kx="0" ky="0" algn="b" rotWithShape="0" blurRad="152400" dist="76200" dir="2700000">
              <a:srgbClr val="000000">
                <a:alpha val="40000"/>
              </a:srgbClr>
            </a:outerShdw>
          </a:effectLst>
        </p:spPr>
        <p:txBody>
          <a:bodyPr lIns="0" tIns="0" rIns="0" bIns="0" anchor="ctr"/>
          <a:lstStyle/>
          <a:p>
            <a:pPr algn="ctr"/>
          </a:p>
        </p:txBody>
      </p:sp>
      <p:pic>
        <p:nvPicPr>
          <p:cNvPr id="232" name="Picture 7" descr="Picture 7"/>
          <p:cNvPicPr>
            <a:picLocks noChangeAspect="1"/>
          </p:cNvPicPr>
          <p:nvPr/>
        </p:nvPicPr>
        <p:blipFill>
          <a:blip r:embed="rId4">
            <a:extLst/>
          </a:blip>
          <a:stretch>
            <a:fillRect/>
          </a:stretch>
        </p:blipFill>
        <p:spPr>
          <a:xfrm>
            <a:off x="1079500" y="1968500"/>
            <a:ext cx="355600" cy="355600"/>
          </a:xfrm>
          <a:prstGeom prst="rect">
            <a:avLst/>
          </a:prstGeom>
          <a:ln w="12700">
            <a:miter lim="400000"/>
          </a:ln>
        </p:spPr>
      </p:pic>
      <p:sp>
        <p:nvSpPr>
          <p:cNvPr id="233" name="AutoShape 8"/>
          <p:cNvSpPr txBox="1"/>
          <p:nvPr/>
        </p:nvSpPr>
        <p:spPr>
          <a:xfrm>
            <a:off x="1524000" y="1968500"/>
            <a:ext cx="3738489" cy="355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000">
                <a:solidFill>
                  <a:srgbClr val="FFD700"/>
                </a:solidFill>
                <a:latin typeface="Noto Sans SC"/>
                <a:ea typeface="Noto Sans SC"/>
                <a:cs typeface="Noto Sans SC"/>
                <a:sym typeface="Noto Sans SC"/>
              </a:defRPr>
            </a:lvl1pPr>
          </a:lstStyle>
          <a:p>
            <a:pPr/>
            <a:r>
              <a:t>真の増分 ROI (Incremental ROI)</a:t>
            </a:r>
          </a:p>
        </p:txBody>
      </p:sp>
      <p:sp>
        <p:nvSpPr>
          <p:cNvPr id="234" name="AutoShape 9"/>
          <p:cNvSpPr/>
          <p:nvPr/>
        </p:nvSpPr>
        <p:spPr>
          <a:xfrm>
            <a:off x="1079500" y="2540000"/>
            <a:ext cx="4699000" cy="1143000"/>
          </a:xfrm>
          <a:prstGeom prst="roundRect">
            <a:avLst>
              <a:gd name="adj" fmla="val 5555"/>
            </a:avLst>
          </a:prstGeom>
          <a:solidFill>
            <a:srgbClr val="000000">
              <a:alpha val="35000"/>
            </a:srgbClr>
          </a:solidFill>
          <a:ln w="12700">
            <a:solidFill>
              <a:srgbClr val="FFFFFF">
                <a:alpha val="15000"/>
              </a:srgbClr>
            </a:solidFill>
          </a:ln>
        </p:spPr>
        <p:txBody>
          <a:bodyPr lIns="0" tIns="0" rIns="0" bIns="0" anchor="ctr"/>
          <a:lstStyle/>
          <a:p>
            <a:pPr algn="ctr"/>
          </a:p>
        </p:txBody>
      </p:sp>
      <p:sp>
        <p:nvSpPr>
          <p:cNvPr id="235" name="AutoShape 10"/>
          <p:cNvSpPr txBox="1"/>
          <p:nvPr/>
        </p:nvSpPr>
        <p:spPr>
          <a:xfrm>
            <a:off x="1206500" y="2879724"/>
            <a:ext cx="4445000" cy="4635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25000"/>
              </a:lnSpc>
              <a:defRPr sz="1500">
                <a:solidFill>
                  <a:srgbClr val="DCDCDC"/>
                </a:solidFill>
                <a:latin typeface="Noto Sans SC"/>
                <a:ea typeface="Noto Sans SC"/>
                <a:cs typeface="Noto Sans SC"/>
                <a:sym typeface="Noto Sans SC"/>
              </a:defRPr>
            </a:pPr>
            <a:r>
              <a:t>ROI = [(Sales - Sales) × Margin] / Spend</a:t>
            </a:r>
            <a:endParaRPr sz="1100"/>
          </a:p>
          <a:p>
            <a:pPr algn="ctr">
              <a:lnSpc>
                <a:spcPct val="125000"/>
              </a:lnSpc>
              <a:defRPr sz="1200">
                <a:solidFill>
                  <a:srgbClr val="FFFFFF">
                    <a:alpha val="50195"/>
                  </a:srgbClr>
                </a:solidFill>
                <a:latin typeface="Noto Sans SC"/>
                <a:ea typeface="Noto Sans SC"/>
                <a:cs typeface="Noto Sans SC"/>
                <a:sym typeface="Noto Sans SC"/>
              </a:defRPr>
            </a:pPr>
            <a:r>
              <a:t>Act　　　Base　　　　　　　　　　Total</a:t>
            </a:r>
          </a:p>
        </p:txBody>
      </p:sp>
      <p:pic>
        <p:nvPicPr>
          <p:cNvPr id="236" name="Picture 11" descr="Picture 11"/>
          <p:cNvPicPr>
            <a:picLocks noChangeAspect="1"/>
          </p:cNvPicPr>
          <p:nvPr/>
        </p:nvPicPr>
        <p:blipFill>
          <a:blip r:embed="rId5">
            <a:extLst/>
          </a:blip>
          <a:stretch>
            <a:fillRect/>
          </a:stretch>
        </p:blipFill>
        <p:spPr>
          <a:xfrm>
            <a:off x="1079500" y="3937000"/>
            <a:ext cx="304800" cy="304800"/>
          </a:xfrm>
          <a:prstGeom prst="rect">
            <a:avLst/>
          </a:prstGeom>
          <a:ln w="12700">
            <a:miter lim="400000"/>
          </a:ln>
        </p:spPr>
      </p:pic>
      <p:sp>
        <p:nvSpPr>
          <p:cNvPr id="237" name="AutoShape 12"/>
          <p:cNvSpPr txBox="1"/>
          <p:nvPr/>
        </p:nvSpPr>
        <p:spPr>
          <a:xfrm>
            <a:off x="1524000" y="3949700"/>
            <a:ext cx="3670300"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1600">
                <a:solidFill>
                  <a:srgbClr val="E6E6E6"/>
                </a:solidFill>
                <a:latin typeface="Noto Sans SC"/>
                <a:ea typeface="Noto Sans SC"/>
                <a:cs typeface="Noto Sans SC"/>
                <a:sym typeface="Noto Sans SC"/>
              </a:defRPr>
            </a:lvl1pPr>
          </a:lstStyle>
          <a:p>
            <a:pPr/>
            <a:r>
              <a:t>測定論理の転換：ベースラインの重要性</a:t>
            </a:r>
          </a:p>
        </p:txBody>
      </p:sp>
      <p:sp>
        <p:nvSpPr>
          <p:cNvPr id="238" name="AutoShape 13"/>
          <p:cNvSpPr txBox="1"/>
          <p:nvPr/>
        </p:nvSpPr>
        <p:spPr>
          <a:xfrm>
            <a:off x="1079500" y="4400550"/>
            <a:ext cx="4699000" cy="723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08333"/>
              </a:lnSpc>
              <a:defRPr sz="1300">
                <a:solidFill>
                  <a:srgbClr val="FFFFFF">
                    <a:alpha val="80000"/>
                  </a:srgbClr>
                </a:solidFill>
                <a:latin typeface="Noto Sans SC"/>
                <a:ea typeface="Noto Sans SC"/>
                <a:cs typeface="Noto Sans SC"/>
                <a:sym typeface="Noto Sans SC"/>
              </a:defRPr>
            </a:lvl1pPr>
          </a:lstStyle>
          <a:p>
            <a:pPr/>
            <a:r>
              <a:t>「広告を出さなかった場合の売上（ベースライン）」との差分を計測することで、マーケティングが生み出した真の付加価値を算出します。</a:t>
            </a:r>
          </a:p>
        </p:txBody>
      </p:sp>
      <p:sp>
        <p:nvSpPr>
          <p:cNvPr id="239" name="AutoShape 14"/>
          <p:cNvSpPr/>
          <p:nvPr/>
        </p:nvSpPr>
        <p:spPr>
          <a:xfrm>
            <a:off x="1079500" y="5397500"/>
            <a:ext cx="4699000" cy="457200"/>
          </a:xfrm>
          <a:prstGeom prst="roundRect">
            <a:avLst>
              <a:gd name="adj" fmla="val 13888"/>
            </a:avLst>
          </a:prstGeom>
          <a:solidFill>
            <a:srgbClr val="FFD700">
              <a:alpha val="20000"/>
            </a:srgbClr>
          </a:solidFill>
          <a:ln w="12700">
            <a:miter lim="400000"/>
          </a:ln>
        </p:spPr>
        <p:txBody>
          <a:bodyPr lIns="0" tIns="0" rIns="0" bIns="0" anchor="ctr"/>
          <a:lstStyle/>
          <a:p>
            <a:pPr algn="ctr"/>
          </a:p>
        </p:txBody>
      </p:sp>
      <p:sp>
        <p:nvSpPr>
          <p:cNvPr id="240" name="AutoShape 15"/>
          <p:cNvSpPr txBox="1"/>
          <p:nvPr/>
        </p:nvSpPr>
        <p:spPr>
          <a:xfrm>
            <a:off x="1206500" y="5492750"/>
            <a:ext cx="4445000" cy="266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b="1" sz="1300">
                <a:solidFill>
                  <a:srgbClr val="FFD700"/>
                </a:solidFill>
                <a:latin typeface="Noto Sans SC"/>
                <a:ea typeface="Noto Sans SC"/>
                <a:cs typeface="Noto Sans SC"/>
                <a:sym typeface="Noto Sans SC"/>
              </a:defRPr>
            </a:lvl1pPr>
          </a:lstStyle>
          <a:p>
            <a:pPr/>
            <a:r>
              <a:t>💡 真の利益は「ベースラインを超えた部分」にあり</a:t>
            </a:r>
          </a:p>
        </p:txBody>
      </p:sp>
      <p:pic>
        <p:nvPicPr>
          <p:cNvPr id="241" name="Picture 16" descr="Picture 16"/>
          <p:cNvPicPr>
            <a:picLocks noChangeAspect="1"/>
          </p:cNvPicPr>
          <p:nvPr/>
        </p:nvPicPr>
        <p:blipFill>
          <a:blip r:embed="rId6">
            <a:extLst/>
          </a:blip>
          <a:srcRect l="1492" t="4545" r="1491" b="4545"/>
          <a:stretch>
            <a:fillRect/>
          </a:stretch>
        </p:blipFill>
        <p:spPr>
          <a:xfrm>
            <a:off x="6477000" y="1650999"/>
            <a:ext cx="4953001" cy="254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4" y="0"/>
                </a:moveTo>
                <a:cubicBezTo>
                  <a:pt x="248" y="0"/>
                  <a:pt x="0" y="484"/>
                  <a:pt x="0" y="1080"/>
                </a:cubicBezTo>
                <a:lnTo>
                  <a:pt x="0" y="20520"/>
                </a:lnTo>
                <a:cubicBezTo>
                  <a:pt x="0" y="21116"/>
                  <a:pt x="248" y="21600"/>
                  <a:pt x="554" y="21600"/>
                </a:cubicBezTo>
                <a:lnTo>
                  <a:pt x="21046" y="21600"/>
                </a:lnTo>
                <a:cubicBezTo>
                  <a:pt x="21352" y="21600"/>
                  <a:pt x="21600" y="21116"/>
                  <a:pt x="21600" y="20520"/>
                </a:cubicBezTo>
                <a:lnTo>
                  <a:pt x="21600" y="1080"/>
                </a:lnTo>
                <a:cubicBezTo>
                  <a:pt x="21600" y="484"/>
                  <a:pt x="21352" y="0"/>
                  <a:pt x="21046" y="0"/>
                </a:cubicBezTo>
                <a:lnTo>
                  <a:pt x="554" y="0"/>
                </a:lnTo>
                <a:close/>
              </a:path>
            </a:pathLst>
          </a:custGeom>
          <a:ln w="25400">
            <a:solidFill>
              <a:srgbClr val="FFD700"/>
            </a:solidFill>
          </a:ln>
          <a:effectLst>
            <a:outerShdw sx="100000" sy="100000" kx="0" ky="0" algn="b" rotWithShape="0" blurRad="190500" dist="101600" dir="2700000">
              <a:srgbClr val="000000">
                <a:alpha val="50000"/>
              </a:srgbClr>
            </a:outerShdw>
          </a:effectLst>
        </p:spPr>
      </p:pic>
      <p:sp>
        <p:nvSpPr>
          <p:cNvPr id="242" name="AutoShape 17"/>
          <p:cNvSpPr/>
          <p:nvPr/>
        </p:nvSpPr>
        <p:spPr>
          <a:xfrm>
            <a:off x="6477000" y="4381500"/>
            <a:ext cx="4953000" cy="1206500"/>
          </a:xfrm>
          <a:prstGeom prst="roundRect">
            <a:avLst>
              <a:gd name="adj" fmla="val 10526"/>
            </a:avLst>
          </a:prstGeom>
          <a:solidFill>
            <a:srgbClr val="FFFFFF">
              <a:alpha val="6000"/>
            </a:srgbClr>
          </a:solidFill>
          <a:ln w="12700">
            <a:solidFill>
              <a:srgbClr val="FFD700">
                <a:alpha val="30000"/>
              </a:srgbClr>
            </a:solidFill>
          </a:ln>
        </p:spPr>
        <p:txBody>
          <a:bodyPr lIns="0" tIns="0" rIns="0" bIns="0" anchor="ctr"/>
          <a:lstStyle/>
          <a:p>
            <a:pPr algn="ctr"/>
          </a:p>
        </p:txBody>
      </p:sp>
      <p:sp>
        <p:nvSpPr>
          <p:cNvPr id="243" name="AutoShape 18"/>
          <p:cNvSpPr txBox="1"/>
          <p:nvPr/>
        </p:nvSpPr>
        <p:spPr>
          <a:xfrm>
            <a:off x="6667500" y="4622800"/>
            <a:ext cx="4572000" cy="723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08333"/>
              </a:lnSpc>
              <a:defRPr sz="1300">
                <a:solidFill>
                  <a:srgbClr val="FFFFFF">
                    <a:alpha val="90196"/>
                  </a:srgbClr>
                </a:solidFill>
                <a:latin typeface="Noto Sans SC"/>
                <a:ea typeface="Noto Sans SC"/>
                <a:cs typeface="Noto Sans SC"/>
                <a:sym typeface="Noto Sans SC"/>
              </a:defRPr>
            </a:pPr>
            <a:r>
              <a:t>左図は、単純な「最後の接触」線形モデルから、全接触点の貢献度を正確に捉える「インクリメンタル」思考への</a:t>
            </a:r>
            <a:r>
              <a:rPr b="1">
                <a:solidFill>
                  <a:srgbClr val="FFD700"/>
                </a:solidFill>
              </a:rPr>
              <a:t>パラダイムシフト</a:t>
            </a:r>
            <a:r>
              <a:t>を示しています。</a:t>
            </a:r>
          </a:p>
        </p:txBody>
      </p:sp>
      <p:sp>
        <p:nvSpPr>
          <p:cNvPr id="244" name="AutoShape 19"/>
          <p:cNvSpPr/>
          <p:nvPr/>
        </p:nvSpPr>
        <p:spPr>
          <a:xfrm>
            <a:off x="6477000" y="5715000"/>
            <a:ext cx="4953000" cy="381000"/>
          </a:xfrm>
          <a:prstGeom prst="roundRect">
            <a:avLst>
              <a:gd name="adj" fmla="val 50000"/>
            </a:avLst>
          </a:prstGeom>
          <a:solidFill>
            <a:srgbClr val="FFD700">
              <a:alpha val="85000"/>
            </a:srgbClr>
          </a:solidFill>
          <a:ln w="12700">
            <a:miter lim="400000"/>
          </a:ln>
        </p:spPr>
        <p:txBody>
          <a:bodyPr lIns="0" tIns="0" rIns="0" bIns="0" anchor="ctr"/>
          <a:lstStyle/>
          <a:p>
            <a:pPr algn="ctr"/>
          </a:p>
        </p:txBody>
      </p:sp>
      <p:sp>
        <p:nvSpPr>
          <p:cNvPr id="245" name="AutoShape 20"/>
          <p:cNvSpPr txBox="1"/>
          <p:nvPr/>
        </p:nvSpPr>
        <p:spPr>
          <a:xfrm>
            <a:off x="6477000" y="5778499"/>
            <a:ext cx="495300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b="1">
                <a:solidFill>
                  <a:srgbClr val="0A192F"/>
                </a:solidFill>
                <a:latin typeface="Noto Sans SC"/>
                <a:ea typeface="Noto Sans SC"/>
                <a:cs typeface="Noto Sans SC"/>
                <a:sym typeface="Noto Sans SC"/>
              </a:defRPr>
            </a:lvl1pPr>
          </a:lstStyle>
          <a:p>
            <a:pPr/>
            <a:r>
              <a:t>Mirai モデルで真のROIを可視化</a:t>
            </a:r>
          </a:p>
        </p:txBody>
      </p:sp>
      <p:sp>
        <p:nvSpPr>
          <p:cNvPr id="246" name="AutoShape 21"/>
          <p:cNvSpPr txBox="1"/>
          <p:nvPr/>
        </p:nvSpPr>
        <p:spPr>
          <a:xfrm>
            <a:off x="0" y="6470650"/>
            <a:ext cx="12192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sz="1100">
                <a:solidFill>
                  <a:srgbClr val="FFD700">
                    <a:alpha val="60000"/>
                  </a:srgbClr>
                </a:solidFill>
                <a:latin typeface="Noto Sans SC"/>
                <a:ea typeface="Noto Sans SC"/>
                <a:cs typeface="Noto Sans SC"/>
                <a:sym typeface="Noto Sans SC"/>
              </a:defRPr>
            </a:lvl1pPr>
          </a:lstStyle>
          <a:p>
            <a:pPr/>
            <a:r>
              <a:t>データフォレンジックシリーズ | 第3章 戦略再構築</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250" name="Picture 2" descr="Picture 2"/>
          <p:cNvPicPr>
            <a:picLocks noChangeAspect="1"/>
          </p:cNvPicPr>
          <p:nvPr/>
        </p:nvPicPr>
        <p:blipFill>
          <a:blip r:embed="rId3">
            <a:extLst/>
          </a:blip>
          <a:srcRect l="3125" t="3125" r="3125" b="3125"/>
          <a:stretch>
            <a:fillRect/>
          </a:stretch>
        </p:blipFill>
        <p:spPr>
          <a:xfrm>
            <a:off x="0" y="0"/>
            <a:ext cx="12192000" cy="6858000"/>
          </a:xfrm>
          <a:prstGeom prst="rect">
            <a:avLst/>
          </a:prstGeom>
          <a:ln w="12700">
            <a:miter lim="400000"/>
          </a:ln>
        </p:spPr>
      </p:pic>
      <p:sp>
        <p:nvSpPr>
          <p:cNvPr id="251" name="AutoShape 3"/>
          <p:cNvSpPr/>
          <p:nvPr/>
        </p:nvSpPr>
        <p:spPr>
          <a:xfrm>
            <a:off x="0" y="0"/>
            <a:ext cx="12192000" cy="6858000"/>
          </a:xfrm>
          <a:prstGeom prst="roundRect">
            <a:avLst>
              <a:gd name="adj" fmla="val 0"/>
            </a:avLst>
          </a:prstGeom>
          <a:solidFill>
            <a:srgbClr val="0F172A">
              <a:alpha val="92000"/>
            </a:srgbClr>
          </a:solidFill>
          <a:ln w="12700">
            <a:miter lim="400000"/>
          </a:ln>
        </p:spPr>
        <p:txBody>
          <a:bodyPr lIns="0" tIns="0" rIns="0" bIns="0" anchor="ctr"/>
          <a:lstStyle/>
          <a:p>
            <a:pPr algn="ctr"/>
          </a:p>
        </p:txBody>
      </p:sp>
      <p:sp>
        <p:nvSpPr>
          <p:cNvPr id="252" name="AutoShape 4"/>
          <p:cNvSpPr txBox="1"/>
          <p:nvPr/>
        </p:nvSpPr>
        <p:spPr>
          <a:xfrm>
            <a:off x="762000" y="635000"/>
            <a:ext cx="8637786" cy="571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3200">
                <a:solidFill>
                  <a:srgbClr val="FFD700"/>
                </a:solidFill>
                <a:latin typeface="Noto Sans SC"/>
                <a:ea typeface="Noto Sans SC"/>
                <a:cs typeface="Noto Sans SC"/>
                <a:sym typeface="Noto Sans SC"/>
              </a:defRPr>
            </a:lvl1pPr>
          </a:lstStyle>
          <a:p>
            <a:pPr/>
            <a:r>
              <a:t>診断結果：真の利益の縮図 (Data Comparison)</a:t>
            </a:r>
          </a:p>
        </p:txBody>
      </p:sp>
      <p:sp>
        <p:nvSpPr>
          <p:cNvPr id="253" name="AutoShape 5"/>
          <p:cNvSpPr/>
          <p:nvPr/>
        </p:nvSpPr>
        <p:spPr>
          <a:xfrm>
            <a:off x="762000" y="1651000"/>
            <a:ext cx="5080000" cy="4191000"/>
          </a:xfrm>
          <a:prstGeom prst="roundRect">
            <a:avLst>
              <a:gd name="adj" fmla="val 3636"/>
            </a:avLst>
          </a:prstGeom>
          <a:solidFill>
            <a:srgbClr val="FFFFFF">
              <a:alpha val="6000"/>
            </a:srgbClr>
          </a:solidFill>
          <a:ln w="25400">
            <a:solidFill>
              <a:srgbClr val="FFD700">
                <a:alpha val="70000"/>
              </a:srgbClr>
            </a:solidFill>
          </a:ln>
          <a:effectLst>
            <a:outerShdw sx="100000" sy="100000" kx="0" ky="0" algn="b" rotWithShape="0" blurRad="190500" dist="101600" dir="2700000">
              <a:srgbClr val="000000">
                <a:alpha val="40000"/>
              </a:srgbClr>
            </a:outerShdw>
          </a:effectLst>
        </p:spPr>
        <p:txBody>
          <a:bodyPr lIns="0" tIns="0" rIns="0" bIns="0" anchor="ctr"/>
          <a:lstStyle/>
          <a:p>
            <a:pPr algn="ctr"/>
          </a:p>
        </p:txBody>
      </p:sp>
      <p:pic>
        <p:nvPicPr>
          <p:cNvPr id="254" name="Picture 6" descr="Picture 6"/>
          <p:cNvPicPr>
            <a:picLocks noChangeAspect="1"/>
          </p:cNvPicPr>
          <p:nvPr/>
        </p:nvPicPr>
        <p:blipFill>
          <a:blip r:embed="rId4">
            <a:extLst/>
          </a:blip>
          <a:stretch>
            <a:fillRect/>
          </a:stretch>
        </p:blipFill>
        <p:spPr>
          <a:xfrm>
            <a:off x="1079500" y="1968500"/>
            <a:ext cx="406400" cy="406400"/>
          </a:xfrm>
          <a:prstGeom prst="rect">
            <a:avLst/>
          </a:prstGeom>
          <a:ln w="12700">
            <a:miter lim="400000"/>
          </a:ln>
        </p:spPr>
      </p:pic>
      <p:sp>
        <p:nvSpPr>
          <p:cNvPr id="255" name="AutoShape 7"/>
          <p:cNvSpPr txBox="1"/>
          <p:nvPr/>
        </p:nvSpPr>
        <p:spPr>
          <a:xfrm>
            <a:off x="1587500" y="2012949"/>
            <a:ext cx="1536700"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000">
                <a:solidFill>
                  <a:srgbClr val="FFD700"/>
                </a:solidFill>
                <a:latin typeface="Noto Sans SC"/>
                <a:ea typeface="Noto Sans SC"/>
                <a:cs typeface="Noto Sans SC"/>
                <a:sym typeface="Noto Sans SC"/>
              </a:defRPr>
            </a:lvl1pPr>
          </a:lstStyle>
          <a:p>
            <a:pPr/>
            <a:r>
              <a:t>衝撃的な発見</a:t>
            </a:r>
          </a:p>
        </p:txBody>
      </p:sp>
      <p:sp>
        <p:nvSpPr>
          <p:cNvPr id="256" name="AutoShape 8"/>
          <p:cNvSpPr txBox="1"/>
          <p:nvPr/>
        </p:nvSpPr>
        <p:spPr>
          <a:xfrm>
            <a:off x="1079500" y="3139018"/>
            <a:ext cx="4445000" cy="17229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33333"/>
              </a:lnSpc>
              <a:defRPr sz="1600">
                <a:solidFill>
                  <a:srgbClr val="F0F0F0"/>
                </a:solidFill>
                <a:latin typeface="Noto Sans SC"/>
                <a:ea typeface="Noto Sans SC"/>
                <a:cs typeface="Noto Sans SC"/>
                <a:sym typeface="Noto Sans SC"/>
              </a:defRPr>
            </a:pPr>
            <a:r>
              <a:t>従来の高ROAS素材の中には、実際には「限界利益がマイナス」となっているものが存在する。</a:t>
            </a:r>
            <a:endParaRPr sz="1100"/>
          </a:p>
          <a:p>
            <a:pPr>
              <a:lnSpc>
                <a:spcPct val="133333"/>
              </a:lnSpc>
              <a:defRPr sz="1500">
                <a:solidFill>
                  <a:srgbClr val="FFFFFF">
                    <a:alpha val="70196"/>
                  </a:srgbClr>
                </a:solidFill>
                <a:latin typeface="Noto Sans SC"/>
                <a:ea typeface="Noto Sans SC"/>
                <a:cs typeface="Noto Sans SC"/>
                <a:sym typeface="Noto Sans SC"/>
              </a:defRPr>
            </a:pPr>
            <a:r>
              <a:t>単なる指標の数字だけに惑わされ、真の収益構造を見誤っていた可能性があります。Miraiの鑑識により、虚実が明らかになりました。</a:t>
            </a:r>
          </a:p>
        </p:txBody>
      </p:sp>
      <p:sp>
        <p:nvSpPr>
          <p:cNvPr id="257" name="AutoShape 9"/>
          <p:cNvSpPr/>
          <p:nvPr/>
        </p:nvSpPr>
        <p:spPr>
          <a:xfrm>
            <a:off x="6223000" y="1651000"/>
            <a:ext cx="5207000" cy="4191000"/>
          </a:xfrm>
          <a:prstGeom prst="roundRect">
            <a:avLst>
              <a:gd name="adj" fmla="val 3636"/>
            </a:avLst>
          </a:prstGeom>
          <a:solidFill>
            <a:srgbClr val="FFFFFF">
              <a:alpha val="6000"/>
            </a:srgbClr>
          </a:solidFill>
          <a:ln w="25400">
            <a:solidFill>
              <a:srgbClr val="FFD700">
                <a:alpha val="70000"/>
              </a:srgbClr>
            </a:solidFill>
          </a:ln>
          <a:effectLst>
            <a:outerShdw sx="100000" sy="100000" kx="0" ky="0" algn="b" rotWithShape="0" blurRad="190500" dist="101600" dir="2700000">
              <a:srgbClr val="000000">
                <a:alpha val="40000"/>
              </a:srgbClr>
            </a:outerShdw>
          </a:effectLst>
        </p:spPr>
        <p:txBody>
          <a:bodyPr lIns="0" tIns="0" rIns="0" bIns="0" anchor="ctr"/>
          <a:lstStyle/>
          <a:p>
            <a:pPr algn="ctr"/>
          </a:p>
        </p:txBody>
      </p:sp>
      <p:pic>
        <p:nvPicPr>
          <p:cNvPr id="258" name="Picture 10" descr="Picture 10"/>
          <p:cNvPicPr>
            <a:picLocks noChangeAspect="1"/>
          </p:cNvPicPr>
          <p:nvPr/>
        </p:nvPicPr>
        <p:blipFill>
          <a:blip r:embed="rId5">
            <a:extLst/>
          </a:blip>
          <a:srcRect l="7954" t="8333" r="7954" b="8332"/>
          <a:stretch>
            <a:fillRect/>
          </a:stretch>
        </p:blipFill>
        <p:spPr>
          <a:xfrm>
            <a:off x="6476999" y="1968500"/>
            <a:ext cx="4699001" cy="254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4" y="0"/>
                </a:moveTo>
                <a:cubicBezTo>
                  <a:pt x="261" y="0"/>
                  <a:pt x="0" y="484"/>
                  <a:pt x="0" y="1080"/>
                </a:cubicBezTo>
                <a:lnTo>
                  <a:pt x="0" y="20520"/>
                </a:lnTo>
                <a:cubicBezTo>
                  <a:pt x="0" y="21116"/>
                  <a:pt x="261" y="21600"/>
                  <a:pt x="584" y="21600"/>
                </a:cubicBezTo>
                <a:lnTo>
                  <a:pt x="21016" y="21600"/>
                </a:lnTo>
                <a:cubicBezTo>
                  <a:pt x="21339" y="21600"/>
                  <a:pt x="21600" y="21116"/>
                  <a:pt x="21600" y="20520"/>
                </a:cubicBezTo>
                <a:lnTo>
                  <a:pt x="21600" y="1080"/>
                </a:lnTo>
                <a:cubicBezTo>
                  <a:pt x="21600" y="484"/>
                  <a:pt x="21339" y="0"/>
                  <a:pt x="21016" y="0"/>
                </a:cubicBezTo>
                <a:lnTo>
                  <a:pt x="584" y="0"/>
                </a:lnTo>
                <a:close/>
              </a:path>
            </a:pathLst>
          </a:custGeom>
          <a:ln w="12700">
            <a:solidFill>
              <a:srgbClr val="FFD700">
                <a:alpha val="50000"/>
              </a:srgbClr>
            </a:solidFill>
          </a:ln>
        </p:spPr>
      </p:pic>
      <p:sp>
        <p:nvSpPr>
          <p:cNvPr id="259" name="AutoShape 11"/>
          <p:cNvSpPr txBox="1"/>
          <p:nvPr/>
        </p:nvSpPr>
        <p:spPr>
          <a:xfrm>
            <a:off x="6477000" y="4834467"/>
            <a:ext cx="4699000" cy="4910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08333"/>
              </a:lnSpc>
              <a:defRPr b="1">
                <a:solidFill>
                  <a:srgbClr val="FFD700"/>
                </a:solidFill>
                <a:latin typeface="Noto Sans SC"/>
                <a:ea typeface="Noto Sans SC"/>
                <a:cs typeface="Noto Sans SC"/>
                <a:sym typeface="Noto Sans SC"/>
              </a:defRPr>
            </a:pPr>
            <a:r>
              <a:t>見せかけのROI vs 真の利益</a:t>
            </a:r>
            <a:br/>
            <a:r>
              <a:rPr b="0" sz="1200">
                <a:solidFill>
                  <a:srgbClr val="FFFFFF">
                    <a:alpha val="70196"/>
                  </a:srgbClr>
                </a:solidFill>
              </a:rPr>
              <a:t>左：空洞のある表面的な指標 | 右：実体のある真の利益</a:t>
            </a:r>
          </a:p>
        </p:txBody>
      </p:sp>
      <p:grpSp>
        <p:nvGrpSpPr>
          <p:cNvPr id="262" name="AutoShape 12"/>
          <p:cNvGrpSpPr/>
          <p:nvPr/>
        </p:nvGrpSpPr>
        <p:grpSpPr>
          <a:xfrm>
            <a:off x="0" y="6223000"/>
            <a:ext cx="12192000" cy="635000"/>
            <a:chOff x="0" y="0"/>
            <a:chExt cx="12192000" cy="635000"/>
          </a:xfrm>
        </p:grpSpPr>
        <p:sp>
          <p:nvSpPr>
            <p:cNvPr id="260" name="矩形"/>
            <p:cNvSpPr/>
            <p:nvPr/>
          </p:nvSpPr>
          <p:spPr>
            <a:xfrm>
              <a:off x="0" y="0"/>
              <a:ext cx="12192000" cy="635000"/>
            </a:xfrm>
            <a:prstGeom prst="roundRect">
              <a:avLst>
                <a:gd name="adj" fmla="val 0"/>
              </a:avLst>
            </a:prstGeom>
            <a:gradFill flip="none" rotWithShape="1">
              <a:gsLst>
                <a:gs pos="0">
                  <a:srgbClr val="FFD700">
                    <a:alpha val="90000"/>
                  </a:srgbClr>
                </a:gs>
                <a:gs pos="100000">
                  <a:srgbClr val="FFA500">
                    <a:alpha val="90000"/>
                  </a:srgbClr>
                </a:gs>
              </a:gsLst>
              <a:lin ang="0" scaled="0"/>
            </a:gradFill>
            <a:ln w="12700" cap="flat">
              <a:noFill/>
              <a:miter lim="400000"/>
            </a:ln>
            <a:effectLst/>
          </p:spPr>
          <p:txBody>
            <a:bodyPr wrap="square" lIns="0" tIns="0" rIns="0" bIns="0" numCol="1" anchor="ctr">
              <a:noAutofit/>
            </a:bodyPr>
            <a:lstStyle/>
            <a:p>
              <a:pPr algn="ctr">
                <a:lnSpc>
                  <a:spcPct val="125000"/>
                </a:lnSpc>
                <a:defRPr sz="1100"/>
              </a:pPr>
            </a:p>
          </p:txBody>
        </p:sp>
        <p:sp>
          <p:nvSpPr>
            <p:cNvPr id="261" name="データ鑑識による真実の利益分析 | Data Forensics &amp; Profit Insight"/>
            <p:cNvSpPr txBox="1"/>
            <p:nvPr/>
          </p:nvSpPr>
          <p:spPr>
            <a:xfrm>
              <a:off x="0" y="177800"/>
              <a:ext cx="12192000"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25000"/>
                </a:lnSpc>
                <a:defRPr b="1" sz="1600">
                  <a:solidFill>
                    <a:srgbClr val="141E32"/>
                  </a:solidFill>
                  <a:latin typeface="Noto Sans SC"/>
                  <a:ea typeface="Noto Sans SC"/>
                  <a:cs typeface="Noto Sans SC"/>
                  <a:sym typeface="Noto Sans SC"/>
                </a:defRPr>
              </a:lvl1pPr>
            </a:lstStyle>
            <a:p>
              <a:pPr/>
              <a:r>
                <a:t>データ鑑識による真実の利益分析 | Data Forensics &amp; Profit Insight</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266" name="Picture 2" descr="Picture 2"/>
          <p:cNvPicPr>
            <a:picLocks noChangeAspect="1"/>
          </p:cNvPicPr>
          <p:nvPr/>
        </p:nvPicPr>
        <p:blipFill>
          <a:blip r:embed="rId3">
            <a:extLst/>
          </a:blip>
          <a:srcRect l="2941" t="2631" r="2941" b="2631"/>
          <a:stretch>
            <a:fillRect/>
          </a:stretch>
        </p:blipFill>
        <p:spPr>
          <a:xfrm>
            <a:off x="0" y="-1"/>
            <a:ext cx="12192000" cy="6858002"/>
          </a:xfrm>
          <a:prstGeom prst="rect">
            <a:avLst/>
          </a:prstGeom>
          <a:ln w="12700">
            <a:miter lim="400000"/>
          </a:ln>
        </p:spPr>
      </p:pic>
      <p:sp>
        <p:nvSpPr>
          <p:cNvPr id="267" name="AutoShape 3"/>
          <p:cNvSpPr/>
          <p:nvPr/>
        </p:nvSpPr>
        <p:spPr>
          <a:xfrm>
            <a:off x="0" y="0"/>
            <a:ext cx="12192000" cy="6858000"/>
          </a:xfrm>
          <a:prstGeom prst="roundRect">
            <a:avLst>
              <a:gd name="adj" fmla="val 0"/>
            </a:avLst>
          </a:prstGeom>
          <a:solidFill>
            <a:srgbClr val="0A192F">
              <a:alpha val="92000"/>
            </a:srgbClr>
          </a:solidFill>
          <a:ln w="12700">
            <a:miter lim="400000"/>
          </a:ln>
        </p:spPr>
        <p:txBody>
          <a:bodyPr lIns="0" tIns="0" rIns="0" bIns="0" anchor="ctr"/>
          <a:lstStyle/>
          <a:p>
            <a:pPr algn="ctr"/>
          </a:p>
        </p:txBody>
      </p:sp>
      <p:sp>
        <p:nvSpPr>
          <p:cNvPr id="268" name="AutoShape 4"/>
          <p:cNvSpPr txBox="1"/>
          <p:nvPr/>
        </p:nvSpPr>
        <p:spPr>
          <a:xfrm>
            <a:off x="762000" y="698499"/>
            <a:ext cx="8981877"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800">
                <a:solidFill>
                  <a:srgbClr val="FFD700"/>
                </a:solidFill>
                <a:latin typeface="Noto Sans SC"/>
                <a:ea typeface="Noto Sans SC"/>
                <a:cs typeface="Noto Sans SC"/>
                <a:sym typeface="Noto Sans SC"/>
              </a:defRPr>
            </a:lvl1pPr>
          </a:lstStyle>
          <a:p>
            <a:pPr/>
            <a:r>
              <a:t>戦略機会：外部流入の「ハロー効果」 (The Halo Effect)</a:t>
            </a:r>
          </a:p>
        </p:txBody>
      </p:sp>
      <p:sp>
        <p:nvSpPr>
          <p:cNvPr id="269" name="AutoShape 5"/>
          <p:cNvSpPr/>
          <p:nvPr/>
        </p:nvSpPr>
        <p:spPr>
          <a:xfrm>
            <a:off x="762000" y="1651000"/>
            <a:ext cx="5588000" cy="2032000"/>
          </a:xfrm>
          <a:prstGeom prst="roundRect">
            <a:avLst>
              <a:gd name="adj" fmla="val 6250"/>
            </a:avLst>
          </a:prstGeom>
          <a:solidFill>
            <a:srgbClr val="FFFFFF">
              <a:alpha val="8000"/>
            </a:srgbClr>
          </a:solidFill>
          <a:ln w="12700">
            <a:solidFill>
              <a:srgbClr val="FFD700">
                <a:alpha val="40000"/>
              </a:srgbClr>
            </a:solidFill>
          </a:ln>
          <a:effectLst>
            <a:outerShdw sx="100000" sy="100000" kx="0" ky="0" algn="b" rotWithShape="0" blurRad="127000" dist="50800" dir="2700000">
              <a:srgbClr val="000000">
                <a:alpha val="30000"/>
              </a:srgbClr>
            </a:outerShdw>
          </a:effectLst>
        </p:spPr>
        <p:txBody>
          <a:bodyPr lIns="0" tIns="0" rIns="0" bIns="0" anchor="ctr"/>
          <a:lstStyle/>
          <a:p>
            <a:pPr algn="ctr"/>
          </a:p>
        </p:txBody>
      </p:sp>
      <p:pic>
        <p:nvPicPr>
          <p:cNvPr id="270" name="Picture 6" descr="Picture 6"/>
          <p:cNvPicPr>
            <a:picLocks noChangeAspect="1"/>
          </p:cNvPicPr>
          <p:nvPr/>
        </p:nvPicPr>
        <p:blipFill>
          <a:blip r:embed="rId4">
            <a:extLst/>
          </a:blip>
          <a:stretch>
            <a:fillRect/>
          </a:stretch>
        </p:blipFill>
        <p:spPr>
          <a:xfrm>
            <a:off x="1079500" y="1968500"/>
            <a:ext cx="609600" cy="609600"/>
          </a:xfrm>
          <a:prstGeom prst="rect">
            <a:avLst/>
          </a:prstGeom>
          <a:ln w="12700">
            <a:miter lim="400000"/>
          </a:ln>
        </p:spPr>
      </p:pic>
      <p:sp>
        <p:nvSpPr>
          <p:cNvPr id="271" name="AutoShape 7"/>
          <p:cNvSpPr txBox="1"/>
          <p:nvPr/>
        </p:nvSpPr>
        <p:spPr>
          <a:xfrm>
            <a:off x="1841500" y="1936750"/>
            <a:ext cx="3340125" cy="317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1800">
                <a:solidFill>
                  <a:srgbClr val="FFD700"/>
                </a:solidFill>
                <a:latin typeface="Noto Sans SC"/>
                <a:ea typeface="Noto Sans SC"/>
                <a:cs typeface="Noto Sans SC"/>
                <a:sym typeface="Noto Sans SC"/>
              </a:defRPr>
            </a:lvl1pPr>
          </a:lstStyle>
          <a:p>
            <a:pPr/>
            <a:r>
              <a:t>因果関係：外部投入 → 楽天成約</a:t>
            </a:r>
          </a:p>
        </p:txBody>
      </p:sp>
      <p:sp>
        <p:nvSpPr>
          <p:cNvPr id="272" name="AutoShape 8"/>
          <p:cNvSpPr txBox="1"/>
          <p:nvPr/>
        </p:nvSpPr>
        <p:spPr>
          <a:xfrm>
            <a:off x="1841500" y="2550584"/>
            <a:ext cx="4191000" cy="804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08333"/>
              </a:lnSpc>
              <a:defRPr>
                <a:solidFill>
                  <a:srgbClr val="E2E8F0"/>
                </a:solidFill>
                <a:latin typeface="Noto Sans SC"/>
                <a:ea typeface="Noto Sans SC"/>
                <a:cs typeface="Noto Sans SC"/>
                <a:sym typeface="Noto Sans SC"/>
              </a:defRPr>
            </a:lvl1pPr>
          </a:lstStyle>
          <a:p>
            <a:pPr/>
            <a:r>
              <a:t>TikTok/SNSでの「種まき」投入が因となり、楽天内での「ブランド名指名検索」を駆動し、最終的に楽天成約（果）に繋がる。</a:t>
            </a:r>
          </a:p>
        </p:txBody>
      </p:sp>
      <p:sp>
        <p:nvSpPr>
          <p:cNvPr id="273" name="AutoShape 9"/>
          <p:cNvSpPr/>
          <p:nvPr/>
        </p:nvSpPr>
        <p:spPr>
          <a:xfrm>
            <a:off x="762000" y="3937000"/>
            <a:ext cx="5588000" cy="1778000"/>
          </a:xfrm>
          <a:prstGeom prst="roundRect">
            <a:avLst>
              <a:gd name="adj" fmla="val 7142"/>
            </a:avLst>
          </a:prstGeom>
          <a:solidFill>
            <a:srgbClr val="FFFFFF">
              <a:alpha val="8000"/>
            </a:srgbClr>
          </a:solidFill>
          <a:ln w="12700">
            <a:solidFill>
              <a:srgbClr val="FFD700">
                <a:alpha val="40000"/>
              </a:srgbClr>
            </a:solidFill>
          </a:ln>
          <a:effectLst>
            <a:outerShdw sx="100000" sy="100000" kx="0" ky="0" algn="b" rotWithShape="0" blurRad="127000" dist="50800" dir="2700000">
              <a:srgbClr val="000000">
                <a:alpha val="30000"/>
              </a:srgbClr>
            </a:outerShdw>
          </a:effectLst>
        </p:spPr>
        <p:txBody>
          <a:bodyPr lIns="0" tIns="0" rIns="0" bIns="0" anchor="ctr"/>
          <a:lstStyle/>
          <a:p>
            <a:pPr algn="ctr"/>
          </a:p>
        </p:txBody>
      </p:sp>
      <p:pic>
        <p:nvPicPr>
          <p:cNvPr id="274" name="Picture 10" descr="Picture 10"/>
          <p:cNvPicPr>
            <a:picLocks noChangeAspect="1"/>
          </p:cNvPicPr>
          <p:nvPr/>
        </p:nvPicPr>
        <p:blipFill>
          <a:blip r:embed="rId5">
            <a:extLst/>
          </a:blip>
          <a:stretch>
            <a:fillRect/>
          </a:stretch>
        </p:blipFill>
        <p:spPr>
          <a:xfrm>
            <a:off x="1079500" y="4254500"/>
            <a:ext cx="609600" cy="609600"/>
          </a:xfrm>
          <a:prstGeom prst="rect">
            <a:avLst/>
          </a:prstGeom>
          <a:ln w="12700">
            <a:miter lim="400000"/>
          </a:ln>
        </p:spPr>
      </p:pic>
      <p:sp>
        <p:nvSpPr>
          <p:cNvPr id="275" name="AutoShape 11"/>
          <p:cNvSpPr txBox="1"/>
          <p:nvPr/>
        </p:nvSpPr>
        <p:spPr>
          <a:xfrm>
            <a:off x="1841500" y="4222750"/>
            <a:ext cx="2984500" cy="317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1800">
                <a:solidFill>
                  <a:srgbClr val="FFD700"/>
                </a:solidFill>
                <a:latin typeface="Noto Sans SC"/>
                <a:ea typeface="Noto Sans SC"/>
                <a:cs typeface="Noto Sans SC"/>
                <a:sym typeface="Noto Sans SC"/>
              </a:defRPr>
            </a:lvl1pPr>
          </a:lstStyle>
          <a:p>
            <a:pPr/>
            <a:r>
              <a:t>施策転換：予算配分の最適化</a:t>
            </a:r>
          </a:p>
        </p:txBody>
      </p:sp>
      <p:sp>
        <p:nvSpPr>
          <p:cNvPr id="276" name="AutoShape 12"/>
          <p:cNvSpPr txBox="1"/>
          <p:nvPr/>
        </p:nvSpPr>
        <p:spPr>
          <a:xfrm>
            <a:off x="1841500" y="4878917"/>
            <a:ext cx="4191000" cy="5291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08333"/>
              </a:lnSpc>
              <a:defRPr>
                <a:solidFill>
                  <a:srgbClr val="E2E8F0"/>
                </a:solidFill>
                <a:latin typeface="Noto Sans SC"/>
                <a:ea typeface="Noto Sans SC"/>
                <a:cs typeface="Noto Sans SC"/>
                <a:sym typeface="Noto Sans SC"/>
              </a:defRPr>
            </a:lvl1pPr>
          </a:lstStyle>
          <a:p>
            <a:pPr/>
            <a:r>
              <a:t>内部盲目な競争入札を停止し、指名検索を誘導する外部チャネルへ予算を戦略的にシフト。</a:t>
            </a:r>
          </a:p>
        </p:txBody>
      </p:sp>
      <p:pic>
        <p:nvPicPr>
          <p:cNvPr id="277" name="Picture 13" descr="Picture 13"/>
          <p:cNvPicPr>
            <a:picLocks noChangeAspect="1"/>
          </p:cNvPicPr>
          <p:nvPr/>
        </p:nvPicPr>
        <p:blipFill>
          <a:blip r:embed="rId6">
            <a:extLst/>
          </a:blip>
          <a:srcRect l="1351" t="4545" r="1350" b="4545"/>
          <a:stretch>
            <a:fillRect/>
          </a:stretch>
        </p:blipFill>
        <p:spPr>
          <a:xfrm>
            <a:off x="6858000" y="1650999"/>
            <a:ext cx="4572001" cy="254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0" y="0"/>
                </a:moveTo>
                <a:cubicBezTo>
                  <a:pt x="269" y="0"/>
                  <a:pt x="0" y="484"/>
                  <a:pt x="0" y="1080"/>
                </a:cubicBezTo>
                <a:lnTo>
                  <a:pt x="0" y="20520"/>
                </a:lnTo>
                <a:cubicBezTo>
                  <a:pt x="0" y="21116"/>
                  <a:pt x="269" y="21600"/>
                  <a:pt x="600" y="21600"/>
                </a:cubicBezTo>
                <a:lnTo>
                  <a:pt x="21000" y="21600"/>
                </a:lnTo>
                <a:cubicBezTo>
                  <a:pt x="21331" y="21600"/>
                  <a:pt x="21600" y="21116"/>
                  <a:pt x="21600" y="20520"/>
                </a:cubicBezTo>
                <a:lnTo>
                  <a:pt x="21600" y="1080"/>
                </a:lnTo>
                <a:cubicBezTo>
                  <a:pt x="21600" y="484"/>
                  <a:pt x="21331" y="0"/>
                  <a:pt x="21000" y="0"/>
                </a:cubicBezTo>
                <a:lnTo>
                  <a:pt x="600" y="0"/>
                </a:lnTo>
                <a:close/>
              </a:path>
            </a:pathLst>
          </a:custGeom>
          <a:ln w="25400">
            <a:solidFill>
              <a:srgbClr val="FFD700"/>
            </a:solidFill>
          </a:ln>
          <a:effectLst>
            <a:outerShdw sx="100000" sy="100000" kx="0" ky="0" algn="b" rotWithShape="0" blurRad="190500" dist="63500" dir="2700000">
              <a:srgbClr val="000000">
                <a:alpha val="50000"/>
              </a:srgbClr>
            </a:outerShdw>
          </a:effectLst>
        </p:spPr>
      </p:pic>
      <p:sp>
        <p:nvSpPr>
          <p:cNvPr id="278" name="AutoShape 14"/>
          <p:cNvSpPr/>
          <p:nvPr/>
        </p:nvSpPr>
        <p:spPr>
          <a:xfrm>
            <a:off x="6858000" y="4445000"/>
            <a:ext cx="4572000" cy="1270000"/>
          </a:xfrm>
          <a:prstGeom prst="roundRect">
            <a:avLst>
              <a:gd name="adj" fmla="val 10000"/>
            </a:avLst>
          </a:prstGeom>
          <a:solidFill>
            <a:srgbClr val="FFD700">
              <a:alpha val="12000"/>
            </a:srgbClr>
          </a:solidFill>
          <a:ln w="12700">
            <a:solidFill>
              <a:srgbClr val="FFD700">
                <a:alpha val="60000"/>
              </a:srgbClr>
            </a:solidFill>
          </a:ln>
        </p:spPr>
        <p:txBody>
          <a:bodyPr lIns="0" tIns="0" rIns="0" bIns="0" anchor="ctr"/>
          <a:lstStyle/>
          <a:p>
            <a:pPr algn="ctr"/>
          </a:p>
        </p:txBody>
      </p:sp>
      <p:sp>
        <p:nvSpPr>
          <p:cNvPr id="279" name="AutoShape 15"/>
          <p:cNvSpPr txBox="1"/>
          <p:nvPr/>
        </p:nvSpPr>
        <p:spPr>
          <a:xfrm>
            <a:off x="7048500" y="4810125"/>
            <a:ext cx="4191000" cy="539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16665"/>
              </a:lnSpc>
              <a:defRPr b="1" sz="1500">
                <a:solidFill>
                  <a:srgbClr val="FFF3C0"/>
                </a:solidFill>
                <a:latin typeface="Noto Sans SC"/>
                <a:ea typeface="Noto Sans SC"/>
                <a:cs typeface="Noto Sans SC"/>
                <a:sym typeface="Noto Sans SC"/>
              </a:defRPr>
            </a:pPr>
            <a:r>
              <a:t>外部SNSの「光」が楽天の「収穫」を生む</a:t>
            </a:r>
            <a:br/>
            <a:r>
              <a:rPr b="0" sz="1300">
                <a:solidFill>
                  <a:srgbClr val="FFFFFF">
                    <a:alpha val="90196"/>
                  </a:srgbClr>
                </a:solidFill>
              </a:rPr>
              <a:t>TikTok/Instagram露出 → 指名検索 → 購入</a:t>
            </a:r>
          </a:p>
        </p:txBody>
      </p:sp>
      <p:sp>
        <p:nvSpPr>
          <p:cNvPr id="280" name="AutoShape 16"/>
          <p:cNvSpPr/>
          <p:nvPr/>
        </p:nvSpPr>
        <p:spPr>
          <a:xfrm>
            <a:off x="762000" y="6096000"/>
            <a:ext cx="10668000" cy="50800"/>
          </a:xfrm>
          <a:prstGeom prst="roundRect">
            <a:avLst>
              <a:gd name="adj" fmla="val 0"/>
            </a:avLst>
          </a:prstGeom>
          <a:gradFill>
            <a:gsLst>
              <a:gs pos="0">
                <a:srgbClr val="FFD700">
                  <a:alpha val="0"/>
                </a:srgbClr>
              </a:gs>
              <a:gs pos="50000">
                <a:srgbClr val="FFD700"/>
              </a:gs>
              <a:gs pos="100000">
                <a:srgbClr val="FFD700">
                  <a:alpha val="0"/>
                </a:srgbClr>
              </a:gs>
            </a:gsLst>
          </a:gradFill>
          <a:ln w="12700">
            <a:miter lim="400000"/>
          </a:ln>
        </p:spPr>
        <p:txBody>
          <a:bodyPr lIns="0" tIns="0" rIns="0" bIns="0" anchor="ctr"/>
          <a:lstStyle/>
          <a:p>
            <a:pPr algn="ct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A192F"/>
        </a:solidFill>
      </p:bgPr>
    </p:bg>
    <p:spTree>
      <p:nvGrpSpPr>
        <p:cNvPr id="1" name=""/>
        <p:cNvGrpSpPr/>
        <p:nvPr/>
      </p:nvGrpSpPr>
      <p:grpSpPr>
        <a:xfrm>
          <a:off x="0" y="0"/>
          <a:ext cx="0" cy="0"/>
          <a:chOff x="0" y="0"/>
          <a:chExt cx="0" cy="0"/>
        </a:xfrm>
      </p:grpSpPr>
      <p:pic>
        <p:nvPicPr>
          <p:cNvPr id="284" name="Picture 2" descr="Picture 2"/>
          <p:cNvPicPr>
            <a:picLocks noChangeAspect="1"/>
          </p:cNvPicPr>
          <p:nvPr/>
        </p:nvPicPr>
        <p:blipFill>
          <a:blip r:embed="rId3">
            <a:extLst/>
          </a:blip>
          <a:srcRect l="2000" t="1785" r="2000" b="1785"/>
          <a:stretch>
            <a:fillRect/>
          </a:stretch>
        </p:blipFill>
        <p:spPr>
          <a:xfrm>
            <a:off x="-1" y="0"/>
            <a:ext cx="12192002" cy="6858000"/>
          </a:xfrm>
          <a:prstGeom prst="rect">
            <a:avLst/>
          </a:prstGeom>
          <a:ln w="12700">
            <a:miter lim="400000"/>
          </a:ln>
        </p:spPr>
      </p:pic>
      <p:sp>
        <p:nvSpPr>
          <p:cNvPr id="285" name="AutoShape 3"/>
          <p:cNvSpPr/>
          <p:nvPr/>
        </p:nvSpPr>
        <p:spPr>
          <a:xfrm>
            <a:off x="0" y="0"/>
            <a:ext cx="12192000" cy="6858000"/>
          </a:xfrm>
          <a:prstGeom prst="roundRect">
            <a:avLst>
              <a:gd name="adj" fmla="val 0"/>
            </a:avLst>
          </a:prstGeom>
          <a:solidFill>
            <a:srgbClr val="050F1E">
              <a:alpha val="92000"/>
            </a:srgbClr>
          </a:solidFill>
          <a:ln w="12700">
            <a:miter lim="400000"/>
          </a:ln>
        </p:spPr>
        <p:txBody>
          <a:bodyPr lIns="0" tIns="0" rIns="0" bIns="0" anchor="ctr"/>
          <a:lstStyle/>
          <a:p>
            <a:pPr algn="ctr"/>
          </a:p>
        </p:txBody>
      </p:sp>
      <p:sp>
        <p:nvSpPr>
          <p:cNvPr id="286" name="AutoShape 4"/>
          <p:cNvSpPr txBox="1"/>
          <p:nvPr/>
        </p:nvSpPr>
        <p:spPr>
          <a:xfrm>
            <a:off x="762000" y="539749"/>
            <a:ext cx="8369648"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5000"/>
              </a:lnSpc>
              <a:defRPr b="1" sz="2800">
                <a:solidFill>
                  <a:srgbClr val="FFD700"/>
                </a:solidFill>
                <a:latin typeface="Noto Sans SC"/>
                <a:ea typeface="Noto Sans SC"/>
                <a:cs typeface="Noto Sans SC"/>
                <a:sym typeface="Noto Sans SC"/>
              </a:defRPr>
            </a:lvl1pPr>
          </a:lstStyle>
          <a:p>
            <a:pPr/>
            <a:r>
              <a:t>ブランド健全性警告：広告依存度 (Ad Dependency)</a:t>
            </a:r>
          </a:p>
        </p:txBody>
      </p:sp>
      <p:sp>
        <p:nvSpPr>
          <p:cNvPr id="287" name="AutoShape 5"/>
          <p:cNvSpPr/>
          <p:nvPr/>
        </p:nvSpPr>
        <p:spPr>
          <a:xfrm>
            <a:off x="762000" y="1397000"/>
            <a:ext cx="5842000" cy="1778000"/>
          </a:xfrm>
          <a:prstGeom prst="roundRect">
            <a:avLst>
              <a:gd name="adj" fmla="val 7142"/>
            </a:avLst>
          </a:prstGeom>
          <a:solidFill>
            <a:srgbClr val="FFFFFF">
              <a:alpha val="6000"/>
            </a:srgbClr>
          </a:solidFill>
          <a:ln w="12700">
            <a:solidFill>
              <a:srgbClr val="FFD700">
                <a:alpha val="60000"/>
              </a:srgbClr>
            </a:solidFill>
          </a:ln>
        </p:spPr>
        <p:txBody>
          <a:bodyPr lIns="0" tIns="0" rIns="0" bIns="0" anchor="ctr"/>
          <a:lstStyle/>
          <a:p>
            <a:pPr algn="ctr"/>
          </a:p>
        </p:txBody>
      </p:sp>
      <p:pic>
        <p:nvPicPr>
          <p:cNvPr id="288" name="Picture 6" descr="Picture 6"/>
          <p:cNvPicPr>
            <a:picLocks noChangeAspect="1"/>
          </p:cNvPicPr>
          <p:nvPr/>
        </p:nvPicPr>
        <p:blipFill>
          <a:blip r:embed="rId4">
            <a:extLst/>
          </a:blip>
          <a:stretch>
            <a:fillRect/>
          </a:stretch>
        </p:blipFill>
        <p:spPr>
          <a:xfrm>
            <a:off x="1079500" y="1841500"/>
            <a:ext cx="711200" cy="711200"/>
          </a:xfrm>
          <a:prstGeom prst="rect">
            <a:avLst/>
          </a:prstGeom>
          <a:ln w="12700">
            <a:miter lim="400000"/>
          </a:ln>
        </p:spPr>
      </p:pic>
      <p:sp>
        <p:nvSpPr>
          <p:cNvPr id="289" name="AutoShape 7"/>
          <p:cNvSpPr txBox="1"/>
          <p:nvPr/>
        </p:nvSpPr>
        <p:spPr>
          <a:xfrm>
            <a:off x="2032000" y="1537898"/>
            <a:ext cx="4318000" cy="14962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25000"/>
              </a:lnSpc>
              <a:defRPr sz="1600">
                <a:solidFill>
                  <a:srgbClr val="FFFFFF">
                    <a:alpha val="70196"/>
                  </a:srgbClr>
                </a:solidFill>
                <a:latin typeface="Noto Sans SC"/>
                <a:ea typeface="Noto Sans SC"/>
                <a:cs typeface="Noto Sans SC"/>
                <a:sym typeface="Noto Sans SC"/>
              </a:defRPr>
            </a:pPr>
            <a:r>
              <a:t>⚠️ 核心指标：収益構造の歪み</a:t>
            </a:r>
            <a:endParaRPr sz="1100"/>
          </a:p>
          <a:p>
            <a:pPr>
              <a:lnSpc>
                <a:spcPct val="125000"/>
              </a:lnSpc>
              <a:spcBef>
                <a:spcPts val="800"/>
              </a:spcBef>
              <a:defRPr sz="2000">
                <a:solidFill>
                  <a:srgbClr val="FFFFFF"/>
                </a:solidFill>
                <a:latin typeface="Noto Sans SC"/>
                <a:ea typeface="Noto Sans SC"/>
                <a:cs typeface="Noto Sans SC"/>
                <a:sym typeface="Noto Sans SC"/>
              </a:defRPr>
            </a:pPr>
            <a:r>
              <a:t>広告費とクーポンが総収益の</a:t>
            </a:r>
            <a:r>
              <a:rPr b="1" sz="2800">
                <a:solidFill>
                  <a:srgbClr val="FFD700"/>
                </a:solidFill>
              </a:rPr>
              <a:t>60%+</a:t>
            </a:r>
            <a:r>
              <a:t>を占める</a:t>
            </a:r>
          </a:p>
        </p:txBody>
      </p:sp>
      <p:sp>
        <p:nvSpPr>
          <p:cNvPr id="290" name="AutoShape 8"/>
          <p:cNvSpPr/>
          <p:nvPr/>
        </p:nvSpPr>
        <p:spPr>
          <a:xfrm>
            <a:off x="762000" y="3429000"/>
            <a:ext cx="5842000" cy="1905000"/>
          </a:xfrm>
          <a:prstGeom prst="roundRect">
            <a:avLst>
              <a:gd name="adj" fmla="val 6666"/>
            </a:avLst>
          </a:prstGeom>
          <a:solidFill>
            <a:srgbClr val="FFFFFF">
              <a:alpha val="6000"/>
            </a:srgbClr>
          </a:solidFill>
          <a:ln w="12700">
            <a:solidFill>
              <a:srgbClr val="FFD700">
                <a:alpha val="60000"/>
              </a:srgbClr>
            </a:solidFill>
          </a:ln>
        </p:spPr>
        <p:txBody>
          <a:bodyPr lIns="0" tIns="0" rIns="0" bIns="0" anchor="ctr"/>
          <a:lstStyle/>
          <a:p>
            <a:pPr algn="ctr"/>
          </a:p>
        </p:txBody>
      </p:sp>
      <p:pic>
        <p:nvPicPr>
          <p:cNvPr id="291" name="Picture 9" descr="Picture 9"/>
          <p:cNvPicPr>
            <a:picLocks noChangeAspect="1"/>
          </p:cNvPicPr>
          <p:nvPr/>
        </p:nvPicPr>
        <p:blipFill>
          <a:blip r:embed="rId5">
            <a:extLst/>
          </a:blip>
          <a:stretch>
            <a:fillRect/>
          </a:stretch>
        </p:blipFill>
        <p:spPr>
          <a:xfrm>
            <a:off x="1079500" y="3873500"/>
            <a:ext cx="711200" cy="711200"/>
          </a:xfrm>
          <a:prstGeom prst="rect">
            <a:avLst/>
          </a:prstGeom>
          <a:ln w="12700">
            <a:miter lim="400000"/>
          </a:ln>
        </p:spPr>
      </p:pic>
      <p:sp>
        <p:nvSpPr>
          <p:cNvPr id="292" name="AutoShape 10"/>
          <p:cNvSpPr txBox="1"/>
          <p:nvPr/>
        </p:nvSpPr>
        <p:spPr>
          <a:xfrm>
            <a:off x="2032000" y="3781427"/>
            <a:ext cx="4318000" cy="120014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nSpc>
                <a:spcPct val="116665"/>
              </a:lnSpc>
              <a:defRPr sz="1500">
                <a:solidFill>
                  <a:srgbClr val="FFFFFF"/>
                </a:solidFill>
                <a:latin typeface="Noto Sans SC"/>
                <a:ea typeface="Noto Sans SC"/>
                <a:cs typeface="Noto Sans SC"/>
                <a:sym typeface="Noto Sans SC"/>
              </a:defRPr>
            </a:pPr>
            <a:r>
              <a:t>• ブランド価値喪失：楽天トラフィックの「下請け」化</a:t>
            </a:r>
            <a:endParaRPr sz="1100"/>
          </a:p>
          <a:p>
            <a:pPr>
              <a:lnSpc>
                <a:spcPct val="116665"/>
              </a:lnSpc>
              <a:defRPr sz="1500">
                <a:solidFill>
                  <a:srgbClr val="FFFFFF"/>
                </a:solidFill>
                <a:latin typeface="Noto Sans SC"/>
                <a:ea typeface="Noto Sans SC"/>
                <a:cs typeface="Noto Sans SC"/>
                <a:sym typeface="Noto Sans SC"/>
              </a:defRPr>
            </a:pPr>
            <a:r>
              <a:t>• データ活用：戦略的帰属（アトリビューション）の再定義が必要</a:t>
            </a:r>
          </a:p>
        </p:txBody>
      </p:sp>
      <p:pic>
        <p:nvPicPr>
          <p:cNvPr id="293" name="Picture 11" descr="Picture 11"/>
          <p:cNvPicPr>
            <a:picLocks noChangeAspect="1"/>
          </p:cNvPicPr>
          <p:nvPr/>
        </p:nvPicPr>
        <p:blipFill>
          <a:blip r:embed="rId6">
            <a:extLst/>
          </a:blip>
          <a:srcRect l="6896" t="0" r="6896" b="0"/>
          <a:stretch>
            <a:fillRect/>
          </a:stretch>
        </p:blipFill>
        <p:spPr>
          <a:xfrm>
            <a:off x="6984999" y="1397000"/>
            <a:ext cx="4445001" cy="2667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6" y="0"/>
                </a:moveTo>
                <a:cubicBezTo>
                  <a:pt x="415" y="0"/>
                  <a:pt x="0" y="691"/>
                  <a:pt x="0" y="1543"/>
                </a:cubicBezTo>
                <a:lnTo>
                  <a:pt x="0" y="20057"/>
                </a:lnTo>
                <a:cubicBezTo>
                  <a:pt x="0" y="20909"/>
                  <a:pt x="415" y="21600"/>
                  <a:pt x="926" y="21600"/>
                </a:cubicBezTo>
                <a:lnTo>
                  <a:pt x="20674" y="21600"/>
                </a:lnTo>
                <a:cubicBezTo>
                  <a:pt x="21185" y="21600"/>
                  <a:pt x="21600" y="20909"/>
                  <a:pt x="21600" y="20057"/>
                </a:cubicBezTo>
                <a:lnTo>
                  <a:pt x="21600" y="1543"/>
                </a:lnTo>
                <a:cubicBezTo>
                  <a:pt x="21600" y="691"/>
                  <a:pt x="21185" y="0"/>
                  <a:pt x="20674" y="0"/>
                </a:cubicBezTo>
                <a:lnTo>
                  <a:pt x="926" y="0"/>
                </a:lnTo>
                <a:close/>
              </a:path>
            </a:pathLst>
          </a:custGeom>
          <a:ln w="25400">
            <a:solidFill>
              <a:srgbClr val="FFD700"/>
            </a:solidFill>
          </a:ln>
          <a:effectLst>
            <a:outerShdw sx="100000" sy="100000" kx="0" ky="0" algn="b" rotWithShape="0" blurRad="254000" dist="101600" dir="2700000">
              <a:srgbClr val="FFD700">
                <a:alpha val="40000"/>
              </a:srgbClr>
            </a:outerShdw>
          </a:effectLst>
        </p:spPr>
      </p:pic>
      <p:sp>
        <p:nvSpPr>
          <p:cNvPr id="294" name="AutoShape 12"/>
          <p:cNvSpPr txBox="1"/>
          <p:nvPr/>
        </p:nvSpPr>
        <p:spPr>
          <a:xfrm>
            <a:off x="6985000" y="4318000"/>
            <a:ext cx="4445000" cy="25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b="1">
                <a:solidFill>
                  <a:srgbClr val="FFD700"/>
                </a:solidFill>
                <a:latin typeface="Noto Sans SC"/>
                <a:ea typeface="Noto Sans SC"/>
                <a:cs typeface="Noto Sans SC"/>
                <a:sym typeface="Noto Sans SC"/>
              </a:defRPr>
            </a:lvl1pPr>
          </a:lstStyle>
          <a:p>
            <a:pPr/>
            <a:r>
              <a:t>リスク計器盤：危険水域に到達</a:t>
            </a:r>
          </a:p>
        </p:txBody>
      </p:sp>
      <p:sp>
        <p:nvSpPr>
          <p:cNvPr id="295" name="AutoShape 13"/>
          <p:cNvSpPr/>
          <p:nvPr/>
        </p:nvSpPr>
        <p:spPr>
          <a:xfrm>
            <a:off x="6985000" y="4826000"/>
            <a:ext cx="4445000" cy="508000"/>
          </a:xfrm>
          <a:prstGeom prst="roundRect">
            <a:avLst>
              <a:gd name="adj" fmla="val 25000"/>
            </a:avLst>
          </a:prstGeom>
          <a:solidFill>
            <a:srgbClr val="FF453A">
              <a:alpha val="15000"/>
            </a:srgbClr>
          </a:solidFill>
          <a:ln w="12700">
            <a:solidFill>
              <a:srgbClr val="FF453A">
                <a:alpha val="40000"/>
              </a:srgbClr>
            </a:solidFill>
          </a:ln>
        </p:spPr>
        <p:txBody>
          <a:bodyPr lIns="0" tIns="0" rIns="0" bIns="0" anchor="ctr"/>
          <a:lstStyle/>
          <a:p>
            <a:pPr algn="ctr"/>
          </a:p>
        </p:txBody>
      </p:sp>
      <p:sp>
        <p:nvSpPr>
          <p:cNvPr id="296" name="AutoShape 14"/>
          <p:cNvSpPr txBox="1"/>
          <p:nvPr/>
        </p:nvSpPr>
        <p:spPr>
          <a:xfrm>
            <a:off x="6985000" y="4965700"/>
            <a:ext cx="4445000"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sz="1300">
                <a:solidFill>
                  <a:srgbClr val="FF6464"/>
                </a:solidFill>
                <a:latin typeface="Noto Sans SC"/>
                <a:ea typeface="Noto Sans SC"/>
                <a:cs typeface="Noto Sans SC"/>
                <a:sym typeface="Noto Sans SC"/>
              </a:defRPr>
            </a:lvl1pPr>
          </a:lstStyle>
          <a:p>
            <a:pPr/>
            <a:r>
              <a:t>警報レベル：HIGH / 要緊急対応</a:t>
            </a:r>
          </a:p>
        </p:txBody>
      </p:sp>
      <p:sp>
        <p:nvSpPr>
          <p:cNvPr id="297" name="AutoShape 15"/>
          <p:cNvSpPr/>
          <p:nvPr/>
        </p:nvSpPr>
        <p:spPr>
          <a:xfrm>
            <a:off x="762000" y="5715000"/>
            <a:ext cx="10668000" cy="635000"/>
          </a:xfrm>
          <a:prstGeom prst="roundRect">
            <a:avLst>
              <a:gd name="adj" fmla="val 20000"/>
            </a:avLst>
          </a:prstGeom>
          <a:gradFill>
            <a:gsLst>
              <a:gs pos="0">
                <a:srgbClr val="FFD700"/>
              </a:gs>
              <a:gs pos="100000">
                <a:srgbClr val="DAA520"/>
              </a:gs>
            </a:gsLst>
          </a:gradFill>
          <a:ln w="12700">
            <a:miter lim="400000"/>
          </a:ln>
          <a:effectLst>
            <a:outerShdw sx="100000" sy="100000" kx="0" ky="0" algn="b" rotWithShape="0" blurRad="127000" dist="50800" dir="2700000">
              <a:srgbClr val="000000">
                <a:alpha val="30000"/>
              </a:srgbClr>
            </a:outerShdw>
          </a:effectLst>
        </p:spPr>
        <p:txBody>
          <a:bodyPr lIns="0" tIns="0" rIns="0" bIns="0" anchor="ctr"/>
          <a:lstStyle/>
          <a:p>
            <a:pPr algn="ctr"/>
          </a:p>
        </p:txBody>
      </p:sp>
      <p:sp>
        <p:nvSpPr>
          <p:cNvPr id="298" name="AutoShape 16"/>
          <p:cNvSpPr txBox="1"/>
          <p:nvPr/>
        </p:nvSpPr>
        <p:spPr>
          <a:xfrm>
            <a:off x="762000" y="5854699"/>
            <a:ext cx="10668000"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125000"/>
              </a:lnSpc>
              <a:defRPr b="1" sz="1800">
                <a:solidFill>
                  <a:srgbClr val="14141E"/>
                </a:solidFill>
                <a:latin typeface="Noto Sans SC"/>
                <a:ea typeface="Noto Sans SC"/>
                <a:cs typeface="Noto Sans SC"/>
                <a:sym typeface="Noto Sans SC"/>
              </a:defRPr>
            </a:lvl1pPr>
          </a:lstStyle>
          <a:p>
            <a:pPr/>
            <a:r>
              <a:t>🔥 急務：アトリビューションデータによる戦略的帰属の再定義</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Arial"/>
        <a:ea typeface="Arial"/>
        <a:cs typeface="Arial"/>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Arial"/>
        <a:ea typeface="Arial"/>
        <a:cs typeface="Arial"/>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